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57" r:id="rId4"/>
    <p:sldId id="262" r:id="rId5"/>
    <p:sldId id="285" r:id="rId6"/>
    <p:sldId id="264" r:id="rId7"/>
    <p:sldId id="268" r:id="rId8"/>
    <p:sldId id="282" r:id="rId9"/>
    <p:sldId id="272" r:id="rId10"/>
    <p:sldId id="273" r:id="rId11"/>
    <p:sldId id="277" r:id="rId12"/>
    <p:sldId id="280" r:id="rId13"/>
    <p:sldId id="286" r:id="rId14"/>
    <p:sldId id="274" r:id="rId15"/>
    <p:sldId id="275" r:id="rId16"/>
    <p:sldId id="292" r:id="rId17"/>
    <p:sldId id="278" r:id="rId18"/>
    <p:sldId id="281" r:id="rId19"/>
    <p:sldId id="287" r:id="rId20"/>
    <p:sldId id="279" r:id="rId21"/>
    <p:sldId id="289" r:id="rId22"/>
    <p:sldId id="290" r:id="rId23"/>
    <p:sldId id="29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inuly, Anoop" initials="PA" lastIdx="1" clrIdx="0">
    <p:extLst>
      <p:ext uri="{19B8F6BF-5375-455C-9EA6-DF929625EA0E}">
        <p15:presenceInfo xmlns:p15="http://schemas.microsoft.com/office/powerpoint/2012/main" userId="S::anoop.painuly@accenture.com::280c8e51-d24a-43e1-9ac2-07abcb8b42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8381"/>
    <a:srgbClr val="9999FF"/>
    <a:srgbClr val="E4837C"/>
    <a:srgbClr val="DB8785"/>
    <a:srgbClr val="D4938C"/>
    <a:srgbClr val="CC9994"/>
    <a:srgbClr val="D096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adha Uniyal" userId="a68a0b7c7723633e" providerId="LiveId" clId="{7D865499-9677-49A2-951C-B91C0100400A}"/>
    <pc:docChg chg="modSld">
      <pc:chgData name="Shradha Uniyal" userId="a68a0b7c7723633e" providerId="LiveId" clId="{7D865499-9677-49A2-951C-B91C0100400A}" dt="2021-07-20T16:37:32.646" v="2" actId="20577"/>
      <pc:docMkLst>
        <pc:docMk/>
      </pc:docMkLst>
      <pc:sldChg chg="modSp mod">
        <pc:chgData name="Shradha Uniyal" userId="a68a0b7c7723633e" providerId="LiveId" clId="{7D865499-9677-49A2-951C-B91C0100400A}" dt="2021-07-20T16:37:32.646" v="2" actId="20577"/>
        <pc:sldMkLst>
          <pc:docMk/>
          <pc:sldMk cId="3501526" sldId="256"/>
        </pc:sldMkLst>
        <pc:spChg chg="mod">
          <ac:chgData name="Shradha Uniyal" userId="a68a0b7c7723633e" providerId="LiveId" clId="{7D865499-9677-49A2-951C-B91C0100400A}" dt="2021-07-20T16:37:32.646" v="2" actId="20577"/>
          <ac:spMkLst>
            <pc:docMk/>
            <pc:sldMk cId="3501526" sldId="256"/>
            <ac:spMk id="3" creationId="{2109311B-B836-4EF1-9259-D25C4D19081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D38A-79CC-46D5-B1D8-1FEB6F6099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359B86-A578-4344-A511-46E7B1EFE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799DAD-4838-442A-AE5E-A3C1EA964DDE}"/>
              </a:ext>
            </a:extLst>
          </p:cNvPr>
          <p:cNvSpPr>
            <a:spLocks noGrp="1"/>
          </p:cNvSpPr>
          <p:nvPr>
            <p:ph type="dt" sz="half" idx="10"/>
          </p:nvPr>
        </p:nvSpPr>
        <p:spPr/>
        <p:txBody>
          <a:bodyPr/>
          <a:lstStyle/>
          <a:p>
            <a:fld id="{3791644B-42AB-4577-96F0-D120FAAFF992}" type="datetimeFigureOut">
              <a:rPr lang="en-US" smtClean="0"/>
              <a:t>7/20/2021</a:t>
            </a:fld>
            <a:endParaRPr lang="en-US"/>
          </a:p>
        </p:txBody>
      </p:sp>
      <p:sp>
        <p:nvSpPr>
          <p:cNvPr id="5" name="Footer Placeholder 4">
            <a:extLst>
              <a:ext uri="{FF2B5EF4-FFF2-40B4-BE49-F238E27FC236}">
                <a16:creationId xmlns:a16="http://schemas.microsoft.com/office/drawing/2014/main" id="{74950E6D-7968-40DC-87C3-A57B5A6648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1A0B0-AF24-4839-8D9A-FECD0EBFCE01}"/>
              </a:ext>
            </a:extLst>
          </p:cNvPr>
          <p:cNvSpPr>
            <a:spLocks noGrp="1"/>
          </p:cNvSpPr>
          <p:nvPr>
            <p:ph type="sldNum" sz="quarter" idx="12"/>
          </p:nvPr>
        </p:nvSpPr>
        <p:spPr/>
        <p:txBody>
          <a:bodyPr/>
          <a:lstStyle/>
          <a:p>
            <a:fld id="{CDC52A74-8BF5-48DE-87EB-EF3FC50FA9AC}" type="slidenum">
              <a:rPr lang="en-US" smtClean="0"/>
              <a:t>‹#›</a:t>
            </a:fld>
            <a:endParaRPr lang="en-US"/>
          </a:p>
        </p:txBody>
      </p:sp>
    </p:spTree>
    <p:extLst>
      <p:ext uri="{BB962C8B-B14F-4D97-AF65-F5344CB8AC3E}">
        <p14:creationId xmlns:p14="http://schemas.microsoft.com/office/powerpoint/2010/main" val="3019450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69B8-9239-40E2-A19E-8626B9DF6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2EED66-2EE2-4DF2-B034-9A88B93C69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31D963-66B8-405D-80E2-69ADAE3D8374}"/>
              </a:ext>
            </a:extLst>
          </p:cNvPr>
          <p:cNvSpPr>
            <a:spLocks noGrp="1"/>
          </p:cNvSpPr>
          <p:nvPr>
            <p:ph type="dt" sz="half" idx="10"/>
          </p:nvPr>
        </p:nvSpPr>
        <p:spPr/>
        <p:txBody>
          <a:bodyPr/>
          <a:lstStyle/>
          <a:p>
            <a:fld id="{3791644B-42AB-4577-96F0-D120FAAFF992}" type="datetimeFigureOut">
              <a:rPr lang="en-US" smtClean="0"/>
              <a:t>7/20/2021</a:t>
            </a:fld>
            <a:endParaRPr lang="en-US"/>
          </a:p>
        </p:txBody>
      </p:sp>
      <p:sp>
        <p:nvSpPr>
          <p:cNvPr id="5" name="Footer Placeholder 4">
            <a:extLst>
              <a:ext uri="{FF2B5EF4-FFF2-40B4-BE49-F238E27FC236}">
                <a16:creationId xmlns:a16="http://schemas.microsoft.com/office/drawing/2014/main" id="{DA9EC914-97A9-4DFD-8656-6767445AC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22472-1E09-4D23-BA8A-18C8A38DE76F}"/>
              </a:ext>
            </a:extLst>
          </p:cNvPr>
          <p:cNvSpPr>
            <a:spLocks noGrp="1"/>
          </p:cNvSpPr>
          <p:nvPr>
            <p:ph type="sldNum" sz="quarter" idx="12"/>
          </p:nvPr>
        </p:nvSpPr>
        <p:spPr/>
        <p:txBody>
          <a:bodyPr/>
          <a:lstStyle/>
          <a:p>
            <a:fld id="{CDC52A74-8BF5-48DE-87EB-EF3FC50FA9AC}" type="slidenum">
              <a:rPr lang="en-US" smtClean="0"/>
              <a:t>‹#›</a:t>
            </a:fld>
            <a:endParaRPr lang="en-US"/>
          </a:p>
        </p:txBody>
      </p:sp>
    </p:spTree>
    <p:extLst>
      <p:ext uri="{BB962C8B-B14F-4D97-AF65-F5344CB8AC3E}">
        <p14:creationId xmlns:p14="http://schemas.microsoft.com/office/powerpoint/2010/main" val="1909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7AF52A-8441-4A5D-9A7C-89DDF56609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5E3BFB-9FDC-428F-B417-5F6FECDCE9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C2711-22FF-498D-BB00-07667FE6C0D8}"/>
              </a:ext>
            </a:extLst>
          </p:cNvPr>
          <p:cNvSpPr>
            <a:spLocks noGrp="1"/>
          </p:cNvSpPr>
          <p:nvPr>
            <p:ph type="dt" sz="half" idx="10"/>
          </p:nvPr>
        </p:nvSpPr>
        <p:spPr/>
        <p:txBody>
          <a:bodyPr/>
          <a:lstStyle/>
          <a:p>
            <a:fld id="{3791644B-42AB-4577-96F0-D120FAAFF992}" type="datetimeFigureOut">
              <a:rPr lang="en-US" smtClean="0"/>
              <a:t>7/20/2021</a:t>
            </a:fld>
            <a:endParaRPr lang="en-US"/>
          </a:p>
        </p:txBody>
      </p:sp>
      <p:sp>
        <p:nvSpPr>
          <p:cNvPr id="5" name="Footer Placeholder 4">
            <a:extLst>
              <a:ext uri="{FF2B5EF4-FFF2-40B4-BE49-F238E27FC236}">
                <a16:creationId xmlns:a16="http://schemas.microsoft.com/office/drawing/2014/main" id="{243A57DC-42CA-4EEB-8270-63868875F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9736E-84C1-4A3D-AA5F-5B65A60F758A}"/>
              </a:ext>
            </a:extLst>
          </p:cNvPr>
          <p:cNvSpPr>
            <a:spLocks noGrp="1"/>
          </p:cNvSpPr>
          <p:nvPr>
            <p:ph type="sldNum" sz="quarter" idx="12"/>
          </p:nvPr>
        </p:nvSpPr>
        <p:spPr/>
        <p:txBody>
          <a:bodyPr/>
          <a:lstStyle/>
          <a:p>
            <a:fld id="{CDC52A74-8BF5-48DE-87EB-EF3FC50FA9AC}" type="slidenum">
              <a:rPr lang="en-US" smtClean="0"/>
              <a:t>‹#›</a:t>
            </a:fld>
            <a:endParaRPr lang="en-US"/>
          </a:p>
        </p:txBody>
      </p:sp>
    </p:spTree>
    <p:extLst>
      <p:ext uri="{BB962C8B-B14F-4D97-AF65-F5344CB8AC3E}">
        <p14:creationId xmlns:p14="http://schemas.microsoft.com/office/powerpoint/2010/main" val="2959828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A28BC-611F-4BD0-BAC3-D0188F070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1B4C50-7F01-4708-A0C6-2FC6C236EF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02C1E-1DBC-4BEB-A75C-0C2CA619A7BD}"/>
              </a:ext>
            </a:extLst>
          </p:cNvPr>
          <p:cNvSpPr>
            <a:spLocks noGrp="1"/>
          </p:cNvSpPr>
          <p:nvPr>
            <p:ph type="dt" sz="half" idx="10"/>
          </p:nvPr>
        </p:nvSpPr>
        <p:spPr/>
        <p:txBody>
          <a:bodyPr/>
          <a:lstStyle/>
          <a:p>
            <a:fld id="{3791644B-42AB-4577-96F0-D120FAAFF992}" type="datetimeFigureOut">
              <a:rPr lang="en-US" smtClean="0"/>
              <a:t>7/20/2021</a:t>
            </a:fld>
            <a:endParaRPr lang="en-US"/>
          </a:p>
        </p:txBody>
      </p:sp>
      <p:sp>
        <p:nvSpPr>
          <p:cNvPr id="5" name="Footer Placeholder 4">
            <a:extLst>
              <a:ext uri="{FF2B5EF4-FFF2-40B4-BE49-F238E27FC236}">
                <a16:creationId xmlns:a16="http://schemas.microsoft.com/office/drawing/2014/main" id="{9F0ABC1B-36FF-4F1F-8724-D3F3C54C3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9F4F4B-03FA-4A91-82C5-042445D093B2}"/>
              </a:ext>
            </a:extLst>
          </p:cNvPr>
          <p:cNvSpPr>
            <a:spLocks noGrp="1"/>
          </p:cNvSpPr>
          <p:nvPr>
            <p:ph type="sldNum" sz="quarter" idx="12"/>
          </p:nvPr>
        </p:nvSpPr>
        <p:spPr/>
        <p:txBody>
          <a:bodyPr/>
          <a:lstStyle/>
          <a:p>
            <a:fld id="{CDC52A74-8BF5-48DE-87EB-EF3FC50FA9AC}" type="slidenum">
              <a:rPr lang="en-US" smtClean="0"/>
              <a:t>‹#›</a:t>
            </a:fld>
            <a:endParaRPr lang="en-US"/>
          </a:p>
        </p:txBody>
      </p:sp>
    </p:spTree>
    <p:extLst>
      <p:ext uri="{BB962C8B-B14F-4D97-AF65-F5344CB8AC3E}">
        <p14:creationId xmlns:p14="http://schemas.microsoft.com/office/powerpoint/2010/main" val="107366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353E-BA37-46D1-8CE2-9020539692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92B6C4-F5F2-41B3-95AE-06B6A50B0A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9DBB2F-375C-490C-81E5-135A5F80BB75}"/>
              </a:ext>
            </a:extLst>
          </p:cNvPr>
          <p:cNvSpPr>
            <a:spLocks noGrp="1"/>
          </p:cNvSpPr>
          <p:nvPr>
            <p:ph type="dt" sz="half" idx="10"/>
          </p:nvPr>
        </p:nvSpPr>
        <p:spPr/>
        <p:txBody>
          <a:bodyPr/>
          <a:lstStyle/>
          <a:p>
            <a:fld id="{3791644B-42AB-4577-96F0-D120FAAFF992}" type="datetimeFigureOut">
              <a:rPr lang="en-US" smtClean="0"/>
              <a:t>7/20/2021</a:t>
            </a:fld>
            <a:endParaRPr lang="en-US"/>
          </a:p>
        </p:txBody>
      </p:sp>
      <p:sp>
        <p:nvSpPr>
          <p:cNvPr id="5" name="Footer Placeholder 4">
            <a:extLst>
              <a:ext uri="{FF2B5EF4-FFF2-40B4-BE49-F238E27FC236}">
                <a16:creationId xmlns:a16="http://schemas.microsoft.com/office/drawing/2014/main" id="{6B3C3C18-E2C3-44C3-B0B4-BEF9260CA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0E4714-86C7-403D-8698-F955ECF7788C}"/>
              </a:ext>
            </a:extLst>
          </p:cNvPr>
          <p:cNvSpPr>
            <a:spLocks noGrp="1"/>
          </p:cNvSpPr>
          <p:nvPr>
            <p:ph type="sldNum" sz="quarter" idx="12"/>
          </p:nvPr>
        </p:nvSpPr>
        <p:spPr/>
        <p:txBody>
          <a:bodyPr/>
          <a:lstStyle/>
          <a:p>
            <a:fld id="{CDC52A74-8BF5-48DE-87EB-EF3FC50FA9AC}" type="slidenum">
              <a:rPr lang="en-US" smtClean="0"/>
              <a:t>‹#›</a:t>
            </a:fld>
            <a:endParaRPr lang="en-US"/>
          </a:p>
        </p:txBody>
      </p:sp>
    </p:spTree>
    <p:extLst>
      <p:ext uri="{BB962C8B-B14F-4D97-AF65-F5344CB8AC3E}">
        <p14:creationId xmlns:p14="http://schemas.microsoft.com/office/powerpoint/2010/main" val="1468054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47A2B-F5DB-48A7-9DE3-53DD0FBAC6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C562D6-0B5D-470D-B97C-156D291621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B758AB-92F1-4A83-B59F-15EF8D6161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475241-6E0D-4264-B745-F149238548A2}"/>
              </a:ext>
            </a:extLst>
          </p:cNvPr>
          <p:cNvSpPr>
            <a:spLocks noGrp="1"/>
          </p:cNvSpPr>
          <p:nvPr>
            <p:ph type="dt" sz="half" idx="10"/>
          </p:nvPr>
        </p:nvSpPr>
        <p:spPr/>
        <p:txBody>
          <a:bodyPr/>
          <a:lstStyle/>
          <a:p>
            <a:fld id="{3791644B-42AB-4577-96F0-D120FAAFF992}" type="datetimeFigureOut">
              <a:rPr lang="en-US" smtClean="0"/>
              <a:t>7/20/2021</a:t>
            </a:fld>
            <a:endParaRPr lang="en-US"/>
          </a:p>
        </p:txBody>
      </p:sp>
      <p:sp>
        <p:nvSpPr>
          <p:cNvPr id="6" name="Footer Placeholder 5">
            <a:extLst>
              <a:ext uri="{FF2B5EF4-FFF2-40B4-BE49-F238E27FC236}">
                <a16:creationId xmlns:a16="http://schemas.microsoft.com/office/drawing/2014/main" id="{FE6D5CE0-8876-4096-ACED-2DB5C5F8F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CD699-042F-450C-87D0-AB1097FED2F6}"/>
              </a:ext>
            </a:extLst>
          </p:cNvPr>
          <p:cNvSpPr>
            <a:spLocks noGrp="1"/>
          </p:cNvSpPr>
          <p:nvPr>
            <p:ph type="sldNum" sz="quarter" idx="12"/>
          </p:nvPr>
        </p:nvSpPr>
        <p:spPr/>
        <p:txBody>
          <a:bodyPr/>
          <a:lstStyle/>
          <a:p>
            <a:fld id="{CDC52A74-8BF5-48DE-87EB-EF3FC50FA9AC}" type="slidenum">
              <a:rPr lang="en-US" smtClean="0"/>
              <a:t>‹#›</a:t>
            </a:fld>
            <a:endParaRPr lang="en-US"/>
          </a:p>
        </p:txBody>
      </p:sp>
    </p:spTree>
    <p:extLst>
      <p:ext uri="{BB962C8B-B14F-4D97-AF65-F5344CB8AC3E}">
        <p14:creationId xmlns:p14="http://schemas.microsoft.com/office/powerpoint/2010/main" val="97632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01F6-91E9-4E6F-88D2-F9B1E1F7F5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00FEA5-9D39-40D6-AEFA-8838CC0030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007859-E418-477F-BD30-CD5E18DF06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639D31-31A8-4AAB-860C-BC7F5346C2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1A448B-5D6B-42FA-832A-5C04A09A26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2CADDF-F5AE-4222-A823-73077FF8AA21}"/>
              </a:ext>
            </a:extLst>
          </p:cNvPr>
          <p:cNvSpPr>
            <a:spLocks noGrp="1"/>
          </p:cNvSpPr>
          <p:nvPr>
            <p:ph type="dt" sz="half" idx="10"/>
          </p:nvPr>
        </p:nvSpPr>
        <p:spPr/>
        <p:txBody>
          <a:bodyPr/>
          <a:lstStyle/>
          <a:p>
            <a:fld id="{3791644B-42AB-4577-96F0-D120FAAFF992}" type="datetimeFigureOut">
              <a:rPr lang="en-US" smtClean="0"/>
              <a:t>7/20/2021</a:t>
            </a:fld>
            <a:endParaRPr lang="en-US"/>
          </a:p>
        </p:txBody>
      </p:sp>
      <p:sp>
        <p:nvSpPr>
          <p:cNvPr id="8" name="Footer Placeholder 7">
            <a:extLst>
              <a:ext uri="{FF2B5EF4-FFF2-40B4-BE49-F238E27FC236}">
                <a16:creationId xmlns:a16="http://schemas.microsoft.com/office/drawing/2014/main" id="{1B7FF173-AA78-4469-A619-EE301A1A84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2E32B-F7E4-4F2C-8E55-C8223EF3C801}"/>
              </a:ext>
            </a:extLst>
          </p:cNvPr>
          <p:cNvSpPr>
            <a:spLocks noGrp="1"/>
          </p:cNvSpPr>
          <p:nvPr>
            <p:ph type="sldNum" sz="quarter" idx="12"/>
          </p:nvPr>
        </p:nvSpPr>
        <p:spPr/>
        <p:txBody>
          <a:bodyPr/>
          <a:lstStyle/>
          <a:p>
            <a:fld id="{CDC52A74-8BF5-48DE-87EB-EF3FC50FA9AC}" type="slidenum">
              <a:rPr lang="en-US" smtClean="0"/>
              <a:t>‹#›</a:t>
            </a:fld>
            <a:endParaRPr lang="en-US"/>
          </a:p>
        </p:txBody>
      </p:sp>
    </p:spTree>
    <p:extLst>
      <p:ext uri="{BB962C8B-B14F-4D97-AF65-F5344CB8AC3E}">
        <p14:creationId xmlns:p14="http://schemas.microsoft.com/office/powerpoint/2010/main" val="2504249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5073-7E13-46DB-AA5F-1D6C70A275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CBA7EC-4C1C-452E-8D5F-2661315C37FF}"/>
              </a:ext>
            </a:extLst>
          </p:cNvPr>
          <p:cNvSpPr>
            <a:spLocks noGrp="1"/>
          </p:cNvSpPr>
          <p:nvPr>
            <p:ph type="dt" sz="half" idx="10"/>
          </p:nvPr>
        </p:nvSpPr>
        <p:spPr/>
        <p:txBody>
          <a:bodyPr/>
          <a:lstStyle/>
          <a:p>
            <a:fld id="{3791644B-42AB-4577-96F0-D120FAAFF992}" type="datetimeFigureOut">
              <a:rPr lang="en-US" smtClean="0"/>
              <a:t>7/20/2021</a:t>
            </a:fld>
            <a:endParaRPr lang="en-US"/>
          </a:p>
        </p:txBody>
      </p:sp>
      <p:sp>
        <p:nvSpPr>
          <p:cNvPr id="4" name="Footer Placeholder 3">
            <a:extLst>
              <a:ext uri="{FF2B5EF4-FFF2-40B4-BE49-F238E27FC236}">
                <a16:creationId xmlns:a16="http://schemas.microsoft.com/office/drawing/2014/main" id="{981B294D-A0AC-4570-BDA3-EE22446946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72F151-0510-4024-9598-36296E25D695}"/>
              </a:ext>
            </a:extLst>
          </p:cNvPr>
          <p:cNvSpPr>
            <a:spLocks noGrp="1"/>
          </p:cNvSpPr>
          <p:nvPr>
            <p:ph type="sldNum" sz="quarter" idx="12"/>
          </p:nvPr>
        </p:nvSpPr>
        <p:spPr/>
        <p:txBody>
          <a:bodyPr/>
          <a:lstStyle/>
          <a:p>
            <a:fld id="{CDC52A74-8BF5-48DE-87EB-EF3FC50FA9AC}" type="slidenum">
              <a:rPr lang="en-US" smtClean="0"/>
              <a:t>‹#›</a:t>
            </a:fld>
            <a:endParaRPr lang="en-US"/>
          </a:p>
        </p:txBody>
      </p:sp>
    </p:spTree>
    <p:extLst>
      <p:ext uri="{BB962C8B-B14F-4D97-AF65-F5344CB8AC3E}">
        <p14:creationId xmlns:p14="http://schemas.microsoft.com/office/powerpoint/2010/main" val="1513050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4ADDD8-E4D0-45FE-AB1A-164950900F40}"/>
              </a:ext>
            </a:extLst>
          </p:cNvPr>
          <p:cNvSpPr>
            <a:spLocks noGrp="1"/>
          </p:cNvSpPr>
          <p:nvPr>
            <p:ph type="dt" sz="half" idx="10"/>
          </p:nvPr>
        </p:nvSpPr>
        <p:spPr/>
        <p:txBody>
          <a:bodyPr/>
          <a:lstStyle/>
          <a:p>
            <a:fld id="{3791644B-42AB-4577-96F0-D120FAAFF992}" type="datetimeFigureOut">
              <a:rPr lang="en-US" smtClean="0"/>
              <a:t>7/20/2021</a:t>
            </a:fld>
            <a:endParaRPr lang="en-US"/>
          </a:p>
        </p:txBody>
      </p:sp>
      <p:sp>
        <p:nvSpPr>
          <p:cNvPr id="3" name="Footer Placeholder 2">
            <a:extLst>
              <a:ext uri="{FF2B5EF4-FFF2-40B4-BE49-F238E27FC236}">
                <a16:creationId xmlns:a16="http://schemas.microsoft.com/office/drawing/2014/main" id="{1A588203-B8C7-4F5C-8855-B68C2A214A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1AFE39-C2B4-49C2-9D81-04962166C4C3}"/>
              </a:ext>
            </a:extLst>
          </p:cNvPr>
          <p:cNvSpPr>
            <a:spLocks noGrp="1"/>
          </p:cNvSpPr>
          <p:nvPr>
            <p:ph type="sldNum" sz="quarter" idx="12"/>
          </p:nvPr>
        </p:nvSpPr>
        <p:spPr/>
        <p:txBody>
          <a:bodyPr/>
          <a:lstStyle/>
          <a:p>
            <a:fld id="{CDC52A74-8BF5-48DE-87EB-EF3FC50FA9AC}" type="slidenum">
              <a:rPr lang="en-US" smtClean="0"/>
              <a:t>‹#›</a:t>
            </a:fld>
            <a:endParaRPr lang="en-US"/>
          </a:p>
        </p:txBody>
      </p:sp>
    </p:spTree>
    <p:extLst>
      <p:ext uri="{BB962C8B-B14F-4D97-AF65-F5344CB8AC3E}">
        <p14:creationId xmlns:p14="http://schemas.microsoft.com/office/powerpoint/2010/main" val="2876384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7302C-4D6E-498B-8B52-EB84F6F22C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D06C2C-8B9B-46CD-8B50-5C85217BA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F65ED-9104-4D0C-9B3D-375A43DD0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F84B9-7FA4-45A4-B2E5-01DE8B5F7E01}"/>
              </a:ext>
            </a:extLst>
          </p:cNvPr>
          <p:cNvSpPr>
            <a:spLocks noGrp="1"/>
          </p:cNvSpPr>
          <p:nvPr>
            <p:ph type="dt" sz="half" idx="10"/>
          </p:nvPr>
        </p:nvSpPr>
        <p:spPr/>
        <p:txBody>
          <a:bodyPr/>
          <a:lstStyle/>
          <a:p>
            <a:fld id="{3791644B-42AB-4577-96F0-D120FAAFF992}" type="datetimeFigureOut">
              <a:rPr lang="en-US" smtClean="0"/>
              <a:t>7/20/2021</a:t>
            </a:fld>
            <a:endParaRPr lang="en-US"/>
          </a:p>
        </p:txBody>
      </p:sp>
      <p:sp>
        <p:nvSpPr>
          <p:cNvPr id="6" name="Footer Placeholder 5">
            <a:extLst>
              <a:ext uri="{FF2B5EF4-FFF2-40B4-BE49-F238E27FC236}">
                <a16:creationId xmlns:a16="http://schemas.microsoft.com/office/drawing/2014/main" id="{69EDE005-E484-416E-931A-CCE349E7A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4DA305-AC0B-40D4-9490-93CF5D0A4DD2}"/>
              </a:ext>
            </a:extLst>
          </p:cNvPr>
          <p:cNvSpPr>
            <a:spLocks noGrp="1"/>
          </p:cNvSpPr>
          <p:nvPr>
            <p:ph type="sldNum" sz="quarter" idx="12"/>
          </p:nvPr>
        </p:nvSpPr>
        <p:spPr/>
        <p:txBody>
          <a:bodyPr/>
          <a:lstStyle/>
          <a:p>
            <a:fld id="{CDC52A74-8BF5-48DE-87EB-EF3FC50FA9AC}" type="slidenum">
              <a:rPr lang="en-US" smtClean="0"/>
              <a:t>‹#›</a:t>
            </a:fld>
            <a:endParaRPr lang="en-US"/>
          </a:p>
        </p:txBody>
      </p:sp>
    </p:spTree>
    <p:extLst>
      <p:ext uri="{BB962C8B-B14F-4D97-AF65-F5344CB8AC3E}">
        <p14:creationId xmlns:p14="http://schemas.microsoft.com/office/powerpoint/2010/main" val="3251538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FDEC-1096-4878-8A8A-432A29FE93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CB6B63-3D0A-43AF-8F88-872A752927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C05786-E2A8-437C-B7DB-6E0CD8E989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66C587-8A29-4274-8DDE-A9E8028A820C}"/>
              </a:ext>
            </a:extLst>
          </p:cNvPr>
          <p:cNvSpPr>
            <a:spLocks noGrp="1"/>
          </p:cNvSpPr>
          <p:nvPr>
            <p:ph type="dt" sz="half" idx="10"/>
          </p:nvPr>
        </p:nvSpPr>
        <p:spPr/>
        <p:txBody>
          <a:bodyPr/>
          <a:lstStyle/>
          <a:p>
            <a:fld id="{3791644B-42AB-4577-96F0-D120FAAFF992}" type="datetimeFigureOut">
              <a:rPr lang="en-US" smtClean="0"/>
              <a:t>7/20/2021</a:t>
            </a:fld>
            <a:endParaRPr lang="en-US"/>
          </a:p>
        </p:txBody>
      </p:sp>
      <p:sp>
        <p:nvSpPr>
          <p:cNvPr id="6" name="Footer Placeholder 5">
            <a:extLst>
              <a:ext uri="{FF2B5EF4-FFF2-40B4-BE49-F238E27FC236}">
                <a16:creationId xmlns:a16="http://schemas.microsoft.com/office/drawing/2014/main" id="{C7CA6842-5F91-4B33-8DD6-F0497E59D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F2BDC3-3929-4D39-96FC-972598EDF072}"/>
              </a:ext>
            </a:extLst>
          </p:cNvPr>
          <p:cNvSpPr>
            <a:spLocks noGrp="1"/>
          </p:cNvSpPr>
          <p:nvPr>
            <p:ph type="sldNum" sz="quarter" idx="12"/>
          </p:nvPr>
        </p:nvSpPr>
        <p:spPr/>
        <p:txBody>
          <a:bodyPr/>
          <a:lstStyle/>
          <a:p>
            <a:fld id="{CDC52A74-8BF5-48DE-87EB-EF3FC50FA9AC}" type="slidenum">
              <a:rPr lang="en-US" smtClean="0"/>
              <a:t>‹#›</a:t>
            </a:fld>
            <a:endParaRPr lang="en-US"/>
          </a:p>
        </p:txBody>
      </p:sp>
    </p:spTree>
    <p:extLst>
      <p:ext uri="{BB962C8B-B14F-4D97-AF65-F5344CB8AC3E}">
        <p14:creationId xmlns:p14="http://schemas.microsoft.com/office/powerpoint/2010/main" val="244191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8DA3C2-AE5A-4DCE-B8B6-79AE32B7DF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D3D2C7-2091-4189-BB3E-359E69AAB6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B50F4-B381-41E7-9BC3-4018F32A1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1644B-42AB-4577-96F0-D120FAAFF992}" type="datetimeFigureOut">
              <a:rPr lang="en-US" smtClean="0"/>
              <a:t>7/20/2021</a:t>
            </a:fld>
            <a:endParaRPr lang="en-US"/>
          </a:p>
        </p:txBody>
      </p:sp>
      <p:sp>
        <p:nvSpPr>
          <p:cNvPr id="5" name="Footer Placeholder 4">
            <a:extLst>
              <a:ext uri="{FF2B5EF4-FFF2-40B4-BE49-F238E27FC236}">
                <a16:creationId xmlns:a16="http://schemas.microsoft.com/office/drawing/2014/main" id="{63544239-FAE4-496F-B0FC-C99B7E959C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33983C-3A44-4C24-B6FF-4BD86980BD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52A74-8BF5-48DE-87EB-EF3FC50FA9AC}" type="slidenum">
              <a:rPr lang="en-US" smtClean="0"/>
              <a:t>‹#›</a:t>
            </a:fld>
            <a:endParaRPr lang="en-US"/>
          </a:p>
        </p:txBody>
      </p:sp>
    </p:spTree>
    <p:extLst>
      <p:ext uri="{BB962C8B-B14F-4D97-AF65-F5344CB8AC3E}">
        <p14:creationId xmlns:p14="http://schemas.microsoft.com/office/powerpoint/2010/main" val="3244992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url?sa=i&amp;url=https%3A%2F%2Fsports.newsbytesapp.com%2Fen%2Fcricket%2Fplayer%2Flasith-malinga-21%2Fworld-cup&amp;psig=AOvVaw15UJMeGnYa17k_cnimA41o&amp;ust=1602001251595000&amp;source=images&amp;cd=vfe&amp;ved=0CAIQjRxqFwoTCMCHzfjtnewCFQAAAAAdAAAAABAn"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hyperlink" Target="https://raw.githubusercontent.com/insaid2018/Term-1/master/Data/Projects/deliveries.csv" TargetMode="External"/><Relationship Id="rId4" Type="http://schemas.openxmlformats.org/officeDocument/2006/relationships/hyperlink" Target="https://raw.githubusercontent.com/insaid2018/Term-1/master/Data/Projects/matches.csv"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698D644-F8A0-4219-BA6F-DFA2DD557797}"/>
              </a:ext>
            </a:extLst>
          </p:cNvPr>
          <p:cNvSpPr>
            <a:spLocks noGrp="1"/>
          </p:cNvSpPr>
          <p:nvPr>
            <p:ph type="ctrTitle"/>
          </p:nvPr>
        </p:nvSpPr>
        <p:spPr>
          <a:xfrm>
            <a:off x="8842248" y="1481328"/>
            <a:ext cx="2926080" cy="2468880"/>
          </a:xfrm>
        </p:spPr>
        <p:txBody>
          <a:bodyPr>
            <a:normAutofit/>
          </a:bodyPr>
          <a:lstStyle/>
          <a:p>
            <a:pPr algn="l"/>
            <a:r>
              <a:rPr lang="en-US" sz="4000" dirty="0">
                <a:latin typeface="+mn-lt"/>
              </a:rPr>
              <a:t>Exploratory Data Analysis on IPL</a:t>
            </a:r>
          </a:p>
        </p:txBody>
      </p:sp>
      <p:sp>
        <p:nvSpPr>
          <p:cNvPr id="83"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Shape 86">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5" name="Picture 4" descr="A picture containing drawing&#10;&#10;Description automatically generated">
            <a:extLst>
              <a:ext uri="{FF2B5EF4-FFF2-40B4-BE49-F238E27FC236}">
                <a16:creationId xmlns:a16="http://schemas.microsoft.com/office/drawing/2014/main" id="{F1CAD359-B9D5-407E-95A2-25743E9DAF41}"/>
              </a:ext>
            </a:extLst>
          </p:cNvPr>
          <p:cNvPicPr>
            <a:picLocks noChangeAspect="1"/>
          </p:cNvPicPr>
          <p:nvPr/>
        </p:nvPicPr>
        <p:blipFill rotWithShape="1">
          <a:blip r:embed="rId2">
            <a:extLst>
              <a:ext uri="{28A0092B-C50C-407E-A947-70E740481C1C}">
                <a14:useLocalDpi xmlns:a14="http://schemas.microsoft.com/office/drawing/2010/main" val="0"/>
              </a:ext>
            </a:extLst>
          </a:blip>
          <a:srcRect l="3032" r="-2" b="-2"/>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
        <p:nvSpPr>
          <p:cNvPr id="3" name="TextBox 2">
            <a:extLst>
              <a:ext uri="{FF2B5EF4-FFF2-40B4-BE49-F238E27FC236}">
                <a16:creationId xmlns:a16="http://schemas.microsoft.com/office/drawing/2014/main" id="{2109311B-B836-4EF1-9259-D25C4D190814}"/>
              </a:ext>
            </a:extLst>
          </p:cNvPr>
          <p:cNvSpPr txBox="1"/>
          <p:nvPr/>
        </p:nvSpPr>
        <p:spPr>
          <a:xfrm>
            <a:off x="9760749" y="6178751"/>
            <a:ext cx="2347807" cy="523220"/>
          </a:xfrm>
          <a:prstGeom prst="rect">
            <a:avLst/>
          </a:prstGeom>
          <a:noFill/>
        </p:spPr>
        <p:txBody>
          <a:bodyPr wrap="square" rtlCol="0">
            <a:spAutoFit/>
          </a:bodyPr>
          <a:lstStyle/>
          <a:p>
            <a:r>
              <a:rPr lang="en-US" sz="1400" b="1" i="1" dirty="0"/>
              <a:t>Submitted By Anoop Painuly</a:t>
            </a:r>
          </a:p>
          <a:p>
            <a:r>
              <a:rPr lang="en-US" sz="1400" b="1" i="1"/>
              <a:t>PGP-June’20 </a:t>
            </a:r>
            <a:r>
              <a:rPr lang="en-US" sz="1400" b="1" i="1" dirty="0"/>
              <a:t>Batch</a:t>
            </a:r>
          </a:p>
        </p:txBody>
      </p:sp>
    </p:spTree>
    <p:extLst>
      <p:ext uri="{BB962C8B-B14F-4D97-AF65-F5344CB8AC3E}">
        <p14:creationId xmlns:p14="http://schemas.microsoft.com/office/powerpoint/2010/main" val="3501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96263-C0D1-41CA-B195-126DB51903DA}"/>
              </a:ext>
            </a:extLst>
          </p:cNvPr>
          <p:cNvSpPr/>
          <p:nvPr/>
        </p:nvSpPr>
        <p:spPr>
          <a:xfrm>
            <a:off x="2257257" y="487680"/>
            <a:ext cx="7677486" cy="661720"/>
          </a:xfrm>
          <a:prstGeom prst="rect">
            <a:avLst/>
          </a:prstGeom>
        </p:spPr>
        <p:txBody>
          <a:bodyPr wrap="none">
            <a:spAutoFit/>
          </a:bodyPr>
          <a:lstStyle/>
          <a:p>
            <a:r>
              <a:rPr lang="en-US" sz="3700" b="1" dirty="0">
                <a:solidFill>
                  <a:srgbClr val="000000"/>
                </a:solidFill>
                <a:latin typeface="+mj-lt"/>
                <a:ea typeface="+mj-ea"/>
                <a:cs typeface="+mj-cs"/>
              </a:rPr>
              <a:t>Which batsman has the best strike rate?</a:t>
            </a:r>
          </a:p>
        </p:txBody>
      </p:sp>
      <p:pic>
        <p:nvPicPr>
          <p:cNvPr id="4" name="Picture 3" descr="Chart&#10;&#10;Description automatically generated">
            <a:extLst>
              <a:ext uri="{FF2B5EF4-FFF2-40B4-BE49-F238E27FC236}">
                <a16:creationId xmlns:a16="http://schemas.microsoft.com/office/drawing/2014/main" id="{5A7D690F-7214-4DB8-A42C-5999153CA917}"/>
              </a:ext>
            </a:extLst>
          </p:cNvPr>
          <p:cNvPicPr>
            <a:picLocks/>
          </p:cNvPicPr>
          <p:nvPr/>
        </p:nvPicPr>
        <p:blipFill rotWithShape="1">
          <a:blip r:embed="rId2">
            <a:extLst>
              <a:ext uri="{28A0092B-C50C-407E-A947-70E740481C1C}">
                <a14:useLocalDpi xmlns:a14="http://schemas.microsoft.com/office/drawing/2010/main" val="0"/>
              </a:ext>
            </a:extLst>
          </a:blip>
          <a:srcRect b="6948"/>
          <a:stretch/>
        </p:blipFill>
        <p:spPr>
          <a:xfrm>
            <a:off x="387124" y="2973975"/>
            <a:ext cx="6981823" cy="3378562"/>
          </a:xfrm>
          <a:prstGeom prst="rect">
            <a:avLst/>
          </a:prstGeom>
        </p:spPr>
      </p:pic>
      <p:sp>
        <p:nvSpPr>
          <p:cNvPr id="6" name="Rectangle 5">
            <a:extLst>
              <a:ext uri="{FF2B5EF4-FFF2-40B4-BE49-F238E27FC236}">
                <a16:creationId xmlns:a16="http://schemas.microsoft.com/office/drawing/2014/main" id="{A62FD2DF-FF3F-4AFA-AE99-1B68766DB2DD}"/>
              </a:ext>
            </a:extLst>
          </p:cNvPr>
          <p:cNvSpPr/>
          <p:nvPr/>
        </p:nvSpPr>
        <p:spPr>
          <a:xfrm>
            <a:off x="642257" y="2313143"/>
            <a:ext cx="3331029" cy="584775"/>
          </a:xfrm>
          <a:prstGeom prst="rect">
            <a:avLst/>
          </a:prstGeom>
          <a:solidFill>
            <a:schemeClr val="accent6">
              <a:lumMod val="60000"/>
              <a:lumOff val="40000"/>
            </a:schemeClr>
          </a:solidFill>
        </p:spPr>
        <p:txBody>
          <a:bodyPr wrap="square">
            <a:spAutoFit/>
          </a:bodyPr>
          <a:lstStyle/>
          <a:p>
            <a:r>
              <a:rPr lang="en-US" sz="1600" b="1" dirty="0"/>
              <a:t>Strike Rate: </a:t>
            </a:r>
            <a:r>
              <a:rPr lang="en-US" sz="1600" dirty="0"/>
              <a:t>Average number of runs scored per 100 balls faced.</a:t>
            </a:r>
          </a:p>
        </p:txBody>
      </p:sp>
      <p:sp>
        <p:nvSpPr>
          <p:cNvPr id="7" name="Rectangle 6">
            <a:extLst>
              <a:ext uri="{FF2B5EF4-FFF2-40B4-BE49-F238E27FC236}">
                <a16:creationId xmlns:a16="http://schemas.microsoft.com/office/drawing/2014/main" id="{4EC2DEAA-55C9-49DF-83CC-8CDBC60657D0}"/>
              </a:ext>
            </a:extLst>
          </p:cNvPr>
          <p:cNvSpPr/>
          <p:nvPr/>
        </p:nvSpPr>
        <p:spPr>
          <a:xfrm>
            <a:off x="642257" y="1406089"/>
            <a:ext cx="6727372" cy="830997"/>
          </a:xfrm>
          <a:prstGeom prst="rect">
            <a:avLst/>
          </a:prstGeom>
          <a:solidFill>
            <a:schemeClr val="accent6">
              <a:lumMod val="60000"/>
              <a:lumOff val="40000"/>
            </a:schemeClr>
          </a:solidFill>
        </p:spPr>
        <p:txBody>
          <a:bodyPr wrap="square">
            <a:spAutoFit/>
          </a:bodyPr>
          <a:lstStyle/>
          <a:p>
            <a:r>
              <a:rPr lang="en-US" sz="1600" b="1" dirty="0"/>
              <a:t>Exclusions:</a:t>
            </a:r>
          </a:p>
          <a:p>
            <a:r>
              <a:rPr lang="en-US" sz="1600" dirty="0"/>
              <a:t>For calculating the number of balls faced by the batsman we have excluded all the wide balls faced by the batsman</a:t>
            </a:r>
          </a:p>
        </p:txBody>
      </p:sp>
      <p:sp>
        <p:nvSpPr>
          <p:cNvPr id="8" name="Rectangle 7">
            <a:extLst>
              <a:ext uri="{FF2B5EF4-FFF2-40B4-BE49-F238E27FC236}">
                <a16:creationId xmlns:a16="http://schemas.microsoft.com/office/drawing/2014/main" id="{5789ED21-84B3-4C88-9350-40E558043DCF}"/>
              </a:ext>
            </a:extLst>
          </p:cNvPr>
          <p:cNvSpPr/>
          <p:nvPr/>
        </p:nvSpPr>
        <p:spPr>
          <a:xfrm>
            <a:off x="4037918" y="2295359"/>
            <a:ext cx="3331029" cy="584775"/>
          </a:xfrm>
          <a:prstGeom prst="rect">
            <a:avLst/>
          </a:prstGeom>
          <a:solidFill>
            <a:schemeClr val="accent6">
              <a:lumMod val="60000"/>
              <a:lumOff val="40000"/>
            </a:schemeClr>
          </a:solidFill>
        </p:spPr>
        <p:txBody>
          <a:bodyPr wrap="square">
            <a:spAutoFit/>
          </a:bodyPr>
          <a:lstStyle/>
          <a:p>
            <a:r>
              <a:rPr lang="en-US" sz="1600" b="1" dirty="0"/>
              <a:t>Threshold: </a:t>
            </a:r>
            <a:r>
              <a:rPr lang="en-US" sz="1600" dirty="0"/>
              <a:t>#Batsmen with 2000+ runs in IPL</a:t>
            </a:r>
          </a:p>
        </p:txBody>
      </p:sp>
      <p:pic>
        <p:nvPicPr>
          <p:cNvPr id="10" name="Picture 9" descr="A picture containing person, sport, player, game&#10;&#10;Description automatically generated">
            <a:extLst>
              <a:ext uri="{FF2B5EF4-FFF2-40B4-BE49-F238E27FC236}">
                <a16:creationId xmlns:a16="http://schemas.microsoft.com/office/drawing/2014/main" id="{243B2E88-1A40-4FAB-9425-BC4838175BE9}"/>
              </a:ext>
            </a:extLst>
          </p:cNvPr>
          <p:cNvPicPr>
            <a:picLocks noChangeAspect="1"/>
          </p:cNvPicPr>
          <p:nvPr/>
        </p:nvPicPr>
        <p:blipFill rotWithShape="1">
          <a:blip r:embed="rId3">
            <a:extLst>
              <a:ext uri="{28A0092B-C50C-407E-A947-70E740481C1C}">
                <a14:useLocalDpi xmlns:a14="http://schemas.microsoft.com/office/drawing/2010/main" val="0"/>
              </a:ext>
            </a:extLst>
          </a:blip>
          <a:srcRect l="34659"/>
          <a:stretch/>
        </p:blipFill>
        <p:spPr>
          <a:xfrm>
            <a:off x="7587342" y="1406089"/>
            <a:ext cx="4086334" cy="4885803"/>
          </a:xfrm>
          <a:prstGeom prst="rect">
            <a:avLst/>
          </a:prstGeom>
        </p:spPr>
      </p:pic>
    </p:spTree>
    <p:extLst>
      <p:ext uri="{BB962C8B-B14F-4D97-AF65-F5344CB8AC3E}">
        <p14:creationId xmlns:p14="http://schemas.microsoft.com/office/powerpoint/2010/main" val="34943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96263-C0D1-41CA-B195-126DB51903DA}"/>
              </a:ext>
            </a:extLst>
          </p:cNvPr>
          <p:cNvSpPr/>
          <p:nvPr/>
        </p:nvSpPr>
        <p:spPr>
          <a:xfrm>
            <a:off x="1745739" y="487680"/>
            <a:ext cx="8700523" cy="661720"/>
          </a:xfrm>
          <a:prstGeom prst="rect">
            <a:avLst/>
          </a:prstGeom>
        </p:spPr>
        <p:txBody>
          <a:bodyPr wrap="none">
            <a:spAutoFit/>
          </a:bodyPr>
          <a:lstStyle/>
          <a:p>
            <a:r>
              <a:rPr lang="en-US" sz="3700" b="1" dirty="0">
                <a:solidFill>
                  <a:srgbClr val="000000"/>
                </a:solidFill>
                <a:latin typeface="+mj-lt"/>
                <a:ea typeface="+mj-ea"/>
                <a:cs typeface="+mj-cs"/>
              </a:rPr>
              <a:t>Which batsman has the best batting average?</a:t>
            </a:r>
          </a:p>
        </p:txBody>
      </p:sp>
      <p:pic>
        <p:nvPicPr>
          <p:cNvPr id="3" name="Picture 2" descr="Chart, bar chart&#10;&#10;Description automatically generated">
            <a:extLst>
              <a:ext uri="{FF2B5EF4-FFF2-40B4-BE49-F238E27FC236}">
                <a16:creationId xmlns:a16="http://schemas.microsoft.com/office/drawing/2014/main" id="{0055FEA4-03D4-4330-A20A-DA9D7CCB5CF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718456" y="2605758"/>
            <a:ext cx="6738258" cy="3710133"/>
          </a:xfrm>
          <a:prstGeom prst="rect">
            <a:avLst/>
          </a:prstGeom>
        </p:spPr>
      </p:pic>
      <p:sp>
        <p:nvSpPr>
          <p:cNvPr id="6" name="Rectangle 5">
            <a:extLst>
              <a:ext uri="{FF2B5EF4-FFF2-40B4-BE49-F238E27FC236}">
                <a16:creationId xmlns:a16="http://schemas.microsoft.com/office/drawing/2014/main" id="{051F3AAC-4969-4134-8DEA-D901C9256E29}"/>
              </a:ext>
            </a:extLst>
          </p:cNvPr>
          <p:cNvSpPr/>
          <p:nvPr/>
        </p:nvSpPr>
        <p:spPr>
          <a:xfrm>
            <a:off x="838199" y="1226006"/>
            <a:ext cx="6498772" cy="338554"/>
          </a:xfrm>
          <a:prstGeom prst="rect">
            <a:avLst/>
          </a:prstGeom>
          <a:solidFill>
            <a:schemeClr val="accent5">
              <a:lumMod val="20000"/>
              <a:lumOff val="80000"/>
            </a:schemeClr>
          </a:solidFill>
        </p:spPr>
        <p:txBody>
          <a:bodyPr wrap="square">
            <a:spAutoFit/>
          </a:bodyPr>
          <a:lstStyle/>
          <a:p>
            <a:r>
              <a:rPr lang="en-US" sz="1600" b="1" i="1" dirty="0">
                <a:solidFill>
                  <a:schemeClr val="tx1">
                    <a:lumMod val="95000"/>
                    <a:lumOff val="5000"/>
                  </a:schemeClr>
                </a:solidFill>
                <a:latin typeface="Calibri(body)"/>
                <a:cs typeface="Arial" panose="020B0604020202020204" pitchFamily="34" charset="0"/>
              </a:rPr>
              <a:t>Total number of runs scored divided by the number of times out. </a:t>
            </a:r>
          </a:p>
        </p:txBody>
      </p:sp>
      <p:sp>
        <p:nvSpPr>
          <p:cNvPr id="7" name="Rectangle 6">
            <a:extLst>
              <a:ext uri="{FF2B5EF4-FFF2-40B4-BE49-F238E27FC236}">
                <a16:creationId xmlns:a16="http://schemas.microsoft.com/office/drawing/2014/main" id="{1997772A-549D-4CA5-89E5-9D6DE784222D}"/>
              </a:ext>
            </a:extLst>
          </p:cNvPr>
          <p:cNvSpPr/>
          <p:nvPr/>
        </p:nvSpPr>
        <p:spPr>
          <a:xfrm>
            <a:off x="838198" y="1915882"/>
            <a:ext cx="6498771" cy="338554"/>
          </a:xfrm>
          <a:prstGeom prst="rect">
            <a:avLst/>
          </a:prstGeom>
          <a:solidFill>
            <a:schemeClr val="accent5">
              <a:lumMod val="20000"/>
              <a:lumOff val="80000"/>
            </a:schemeClr>
          </a:solidFill>
          <a:ln>
            <a:noFill/>
          </a:ln>
        </p:spPr>
        <p:txBody>
          <a:bodyPr wrap="square">
            <a:spAutoFit/>
          </a:bodyPr>
          <a:lstStyle/>
          <a:p>
            <a:pPr algn="ctr"/>
            <a:r>
              <a:rPr lang="en-US" sz="1600" b="1" dirty="0"/>
              <a:t>Threshold:</a:t>
            </a:r>
            <a:r>
              <a:rPr lang="en-US" sz="1600" dirty="0"/>
              <a:t> Batsmen with 2000+ runs in IPL</a:t>
            </a:r>
          </a:p>
        </p:txBody>
      </p:sp>
      <p:pic>
        <p:nvPicPr>
          <p:cNvPr id="4" name="Picture 3" descr="A person wearing a green shirt&#10;&#10;Description automatically generated">
            <a:extLst>
              <a:ext uri="{FF2B5EF4-FFF2-40B4-BE49-F238E27FC236}">
                <a16:creationId xmlns:a16="http://schemas.microsoft.com/office/drawing/2014/main" id="{7F56F95F-3489-4AE5-9E86-03B647F6F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5166" y="1226006"/>
            <a:ext cx="3499921" cy="5089885"/>
          </a:xfrm>
          <a:prstGeom prst="rect">
            <a:avLst/>
          </a:prstGeom>
        </p:spPr>
      </p:pic>
    </p:spTree>
    <p:extLst>
      <p:ext uri="{BB962C8B-B14F-4D97-AF65-F5344CB8AC3E}">
        <p14:creationId xmlns:p14="http://schemas.microsoft.com/office/powerpoint/2010/main" val="219802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96263-C0D1-41CA-B195-126DB51903DA}"/>
              </a:ext>
            </a:extLst>
          </p:cNvPr>
          <p:cNvSpPr/>
          <p:nvPr/>
        </p:nvSpPr>
        <p:spPr>
          <a:xfrm>
            <a:off x="3918397" y="7471"/>
            <a:ext cx="7799507" cy="661720"/>
          </a:xfrm>
          <a:prstGeom prst="rect">
            <a:avLst/>
          </a:prstGeom>
        </p:spPr>
        <p:txBody>
          <a:bodyPr wrap="none">
            <a:spAutoFit/>
          </a:bodyPr>
          <a:lstStyle/>
          <a:p>
            <a:r>
              <a:rPr lang="en-US" sz="3700" b="1" dirty="0">
                <a:solidFill>
                  <a:srgbClr val="000000"/>
                </a:solidFill>
                <a:latin typeface="+mj-lt"/>
                <a:ea typeface="+mj-ea"/>
                <a:cs typeface="+mj-cs"/>
              </a:rPr>
              <a:t>Overall Batting Performance Comparison</a:t>
            </a:r>
          </a:p>
        </p:txBody>
      </p:sp>
      <p:pic>
        <p:nvPicPr>
          <p:cNvPr id="7" name="Picture 6" descr="A screen shot of a computer&#10;&#10;Description automatically generated">
            <a:extLst>
              <a:ext uri="{FF2B5EF4-FFF2-40B4-BE49-F238E27FC236}">
                <a16:creationId xmlns:a16="http://schemas.microsoft.com/office/drawing/2014/main" id="{75615027-D1F0-4385-8CC3-7741463BEE6B}"/>
              </a:ext>
            </a:extLst>
          </p:cNvPr>
          <p:cNvPicPr>
            <a:picLocks/>
          </p:cNvPicPr>
          <p:nvPr/>
        </p:nvPicPr>
        <p:blipFill rotWithShape="1">
          <a:blip r:embed="rId2">
            <a:extLst>
              <a:ext uri="{28A0092B-C50C-407E-A947-70E740481C1C}">
                <a14:useLocalDpi xmlns:a14="http://schemas.microsoft.com/office/drawing/2010/main" val="0"/>
              </a:ext>
            </a:extLst>
          </a:blip>
          <a:srcRect l="2856"/>
          <a:stretch/>
        </p:blipFill>
        <p:spPr>
          <a:xfrm>
            <a:off x="4136913" y="3026229"/>
            <a:ext cx="7799506" cy="3738602"/>
          </a:xfrm>
          <a:prstGeom prst="rect">
            <a:avLst/>
          </a:prstGeom>
        </p:spPr>
      </p:pic>
      <p:pic>
        <p:nvPicPr>
          <p:cNvPr id="6" name="Picture 5" descr="A picture containing person, player, outdoor, person&#10;&#10;Description automatically generated">
            <a:extLst>
              <a:ext uri="{FF2B5EF4-FFF2-40B4-BE49-F238E27FC236}">
                <a16:creationId xmlns:a16="http://schemas.microsoft.com/office/drawing/2014/main" id="{192A609E-C1B5-464F-9781-B60F04403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99" y="3103916"/>
            <a:ext cx="2662106" cy="3224932"/>
          </a:xfrm>
          <a:prstGeom prst="rect">
            <a:avLst/>
          </a:prstGeom>
          <a:effectLst>
            <a:softEdge rad="63500"/>
          </a:effectLst>
        </p:spPr>
      </p:pic>
      <p:pic>
        <p:nvPicPr>
          <p:cNvPr id="9" name="Picture 8" descr="A person wearing a green shirt&#10;&#10;Description automatically generated">
            <a:extLst>
              <a:ext uri="{FF2B5EF4-FFF2-40B4-BE49-F238E27FC236}">
                <a16:creationId xmlns:a16="http://schemas.microsoft.com/office/drawing/2014/main" id="{8ECB09A9-3CEC-4128-853F-BDF3A8B3715C}"/>
              </a:ext>
            </a:extLst>
          </p:cNvPr>
          <p:cNvPicPr>
            <a:picLocks noChangeAspect="1"/>
          </p:cNvPicPr>
          <p:nvPr/>
        </p:nvPicPr>
        <p:blipFill rotWithShape="1">
          <a:blip r:embed="rId4">
            <a:extLst>
              <a:ext uri="{28A0092B-C50C-407E-A947-70E740481C1C}">
                <a14:useLocalDpi xmlns:a14="http://schemas.microsoft.com/office/drawing/2010/main" val="0"/>
              </a:ext>
            </a:extLst>
          </a:blip>
          <a:srcRect l="305" t="-96" r="694"/>
          <a:stretch/>
        </p:blipFill>
        <p:spPr>
          <a:xfrm>
            <a:off x="8891344" y="669191"/>
            <a:ext cx="2699657" cy="2186325"/>
          </a:xfrm>
          <a:prstGeom prst="rect">
            <a:avLst/>
          </a:prstGeom>
          <a:effectLst>
            <a:softEdge rad="63500"/>
          </a:effectLst>
        </p:spPr>
      </p:pic>
      <p:pic>
        <p:nvPicPr>
          <p:cNvPr id="13" name="Picture 12" descr="A baseball player pitching a ball on a field&#10;&#10;Description automatically generated">
            <a:extLst>
              <a:ext uri="{FF2B5EF4-FFF2-40B4-BE49-F238E27FC236}">
                <a16:creationId xmlns:a16="http://schemas.microsoft.com/office/drawing/2014/main" id="{0A181ADC-2885-4782-A04C-F1277B60B3BA}"/>
              </a:ext>
            </a:extLst>
          </p:cNvPr>
          <p:cNvPicPr>
            <a:picLocks noChangeAspect="1"/>
          </p:cNvPicPr>
          <p:nvPr/>
        </p:nvPicPr>
        <p:blipFill rotWithShape="1">
          <a:blip r:embed="rId5">
            <a:extLst>
              <a:ext uri="{28A0092B-C50C-407E-A947-70E740481C1C}">
                <a14:useLocalDpi xmlns:a14="http://schemas.microsoft.com/office/drawing/2010/main" val="0"/>
              </a:ext>
            </a:extLst>
          </a:blip>
          <a:srcRect l="569" r="927"/>
          <a:stretch/>
        </p:blipFill>
        <p:spPr>
          <a:xfrm>
            <a:off x="600999" y="659339"/>
            <a:ext cx="2662106" cy="2026946"/>
          </a:xfrm>
          <a:prstGeom prst="rect">
            <a:avLst/>
          </a:prstGeom>
          <a:effectLst>
            <a:softEdge rad="63500"/>
          </a:effectLst>
        </p:spPr>
      </p:pic>
      <p:pic>
        <p:nvPicPr>
          <p:cNvPr id="15" name="Picture 14" descr="A baseball player pitching a ball on a field&#10;&#10;Description automatically generated">
            <a:extLst>
              <a:ext uri="{FF2B5EF4-FFF2-40B4-BE49-F238E27FC236}">
                <a16:creationId xmlns:a16="http://schemas.microsoft.com/office/drawing/2014/main" id="{1CCAF482-BB61-411A-B1CD-ACA09F81305F}"/>
              </a:ext>
            </a:extLst>
          </p:cNvPr>
          <p:cNvPicPr>
            <a:picLocks noChangeAspect="1"/>
          </p:cNvPicPr>
          <p:nvPr/>
        </p:nvPicPr>
        <p:blipFill rotWithShape="1">
          <a:blip r:embed="rId6">
            <a:extLst>
              <a:ext uri="{28A0092B-C50C-407E-A947-70E740481C1C}">
                <a14:useLocalDpi xmlns:a14="http://schemas.microsoft.com/office/drawing/2010/main" val="0"/>
              </a:ext>
            </a:extLst>
          </a:blip>
          <a:srcRect t="691" b="-307"/>
          <a:stretch/>
        </p:blipFill>
        <p:spPr>
          <a:xfrm>
            <a:off x="3629965" y="659339"/>
            <a:ext cx="1812893" cy="2196177"/>
          </a:xfrm>
          <a:prstGeom prst="rect">
            <a:avLst/>
          </a:prstGeom>
          <a:effectLst>
            <a:softEdge rad="63500"/>
          </a:effectLst>
        </p:spPr>
      </p:pic>
    </p:spTree>
    <p:extLst>
      <p:ext uri="{BB962C8B-B14F-4D97-AF65-F5344CB8AC3E}">
        <p14:creationId xmlns:p14="http://schemas.microsoft.com/office/powerpoint/2010/main" val="4032763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standing in front of a crowd&#10;&#10;Description automatically generated">
            <a:extLst>
              <a:ext uri="{FF2B5EF4-FFF2-40B4-BE49-F238E27FC236}">
                <a16:creationId xmlns:a16="http://schemas.microsoft.com/office/drawing/2014/main" id="{CC1DAE6D-6091-4E1A-9042-8C1C1E9259D6}"/>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34776" r="12779"/>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9511E75E-52EA-4C02-B8FE-259F1527B173}"/>
              </a:ext>
            </a:extLst>
          </p:cNvPr>
          <p:cNvSpPr>
            <a:spLocks noGrp="1"/>
          </p:cNvSpPr>
          <p:nvPr>
            <p:ph type="title"/>
          </p:nvPr>
        </p:nvSpPr>
        <p:spPr>
          <a:xfrm>
            <a:off x="804998" y="798445"/>
            <a:ext cx="4803636" cy="1311664"/>
          </a:xfrm>
        </p:spPr>
        <p:txBody>
          <a:bodyPr>
            <a:normAutofit/>
          </a:bodyPr>
          <a:lstStyle/>
          <a:p>
            <a:r>
              <a:rPr lang="en-US" b="1" dirty="0">
                <a:solidFill>
                  <a:srgbClr val="000000"/>
                </a:solidFill>
                <a:latin typeface="+mn-lt"/>
              </a:rPr>
              <a:t>Bowling Performance</a:t>
            </a:r>
          </a:p>
        </p:txBody>
      </p:sp>
      <p:sp>
        <p:nvSpPr>
          <p:cNvPr id="3" name="Content Placeholder 2">
            <a:extLst>
              <a:ext uri="{FF2B5EF4-FFF2-40B4-BE49-F238E27FC236}">
                <a16:creationId xmlns:a16="http://schemas.microsoft.com/office/drawing/2014/main" id="{3770F902-AE12-4208-9620-13E3573B8006}"/>
              </a:ext>
            </a:extLst>
          </p:cNvPr>
          <p:cNvSpPr>
            <a:spLocks noGrp="1"/>
          </p:cNvSpPr>
          <p:nvPr>
            <p:ph idx="1"/>
          </p:nvPr>
        </p:nvSpPr>
        <p:spPr>
          <a:xfrm>
            <a:off x="804997" y="2272143"/>
            <a:ext cx="4706803" cy="3788830"/>
          </a:xfrm>
        </p:spPr>
        <p:txBody>
          <a:bodyPr anchor="ctr">
            <a:normAutofit/>
          </a:bodyPr>
          <a:lstStyle/>
          <a:p>
            <a:pPr marL="0" indent="0">
              <a:buNone/>
            </a:pPr>
            <a:r>
              <a:rPr lang="en-US" sz="2000" dirty="0">
                <a:solidFill>
                  <a:srgbClr val="000000"/>
                </a:solidFill>
              </a:rPr>
              <a:t>While identifying the bowling performance, we need to analyze the below 4 parameters:</a:t>
            </a:r>
          </a:p>
          <a:p>
            <a:pPr marL="0" indent="0">
              <a:buNone/>
            </a:pPr>
            <a:endParaRPr lang="en-US" sz="2000" dirty="0">
              <a:solidFill>
                <a:srgbClr val="000000"/>
              </a:solidFill>
            </a:endParaRPr>
          </a:p>
          <a:p>
            <a:pPr lvl="1">
              <a:buFont typeface="Wingdings" panose="05000000000000000000" pitchFamily="2" charset="2"/>
              <a:buChar char="q"/>
            </a:pPr>
            <a:r>
              <a:rPr lang="en-US" sz="2000" dirty="0">
                <a:solidFill>
                  <a:srgbClr val="000000"/>
                </a:solidFill>
              </a:rPr>
              <a:t>Wicket taken by a bowler</a:t>
            </a:r>
          </a:p>
          <a:p>
            <a:pPr lvl="1">
              <a:buFont typeface="Wingdings" panose="05000000000000000000" pitchFamily="2" charset="2"/>
              <a:buChar char="q"/>
            </a:pPr>
            <a:r>
              <a:rPr lang="en-US" sz="2000" dirty="0">
                <a:solidFill>
                  <a:srgbClr val="000000"/>
                </a:solidFill>
              </a:rPr>
              <a:t>Bowling Average</a:t>
            </a:r>
          </a:p>
          <a:p>
            <a:pPr lvl="1">
              <a:buFont typeface="Wingdings" panose="05000000000000000000" pitchFamily="2" charset="2"/>
              <a:buChar char="q"/>
            </a:pPr>
            <a:r>
              <a:rPr lang="en-US" sz="2000" dirty="0">
                <a:solidFill>
                  <a:srgbClr val="000000"/>
                </a:solidFill>
              </a:rPr>
              <a:t>Bowling Strike Rate</a:t>
            </a:r>
          </a:p>
          <a:p>
            <a:pPr lvl="1">
              <a:buFont typeface="Wingdings" panose="05000000000000000000" pitchFamily="2" charset="2"/>
              <a:buChar char="q"/>
            </a:pPr>
            <a:r>
              <a:rPr lang="en-US" sz="2000" dirty="0">
                <a:solidFill>
                  <a:srgbClr val="000000"/>
                </a:solidFill>
              </a:rPr>
              <a:t>Economy Rate</a:t>
            </a:r>
          </a:p>
        </p:txBody>
      </p:sp>
    </p:spTree>
    <p:extLst>
      <p:ext uri="{BB962C8B-B14F-4D97-AF65-F5344CB8AC3E}">
        <p14:creationId xmlns:p14="http://schemas.microsoft.com/office/powerpoint/2010/main" val="3797538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96263-C0D1-41CA-B195-126DB51903DA}"/>
              </a:ext>
            </a:extLst>
          </p:cNvPr>
          <p:cNvSpPr/>
          <p:nvPr/>
        </p:nvSpPr>
        <p:spPr>
          <a:xfrm>
            <a:off x="2975274" y="259080"/>
            <a:ext cx="6241452" cy="661720"/>
          </a:xfrm>
          <a:prstGeom prst="rect">
            <a:avLst/>
          </a:prstGeom>
        </p:spPr>
        <p:txBody>
          <a:bodyPr wrap="none">
            <a:spAutoFit/>
          </a:bodyPr>
          <a:lstStyle/>
          <a:p>
            <a:r>
              <a:rPr lang="en-US" sz="3700" b="1" dirty="0">
                <a:solidFill>
                  <a:srgbClr val="000000"/>
                </a:solidFill>
                <a:latin typeface="+mj-lt"/>
                <a:ea typeface="+mj-ea"/>
                <a:cs typeface="+mj-cs"/>
              </a:rPr>
              <a:t>Who is the highest wicket taker?</a:t>
            </a:r>
          </a:p>
        </p:txBody>
      </p:sp>
      <p:pic>
        <p:nvPicPr>
          <p:cNvPr id="4" name="Picture 3" descr="Chart, bar chart&#10;&#10;Description automatically generated">
            <a:extLst>
              <a:ext uri="{FF2B5EF4-FFF2-40B4-BE49-F238E27FC236}">
                <a16:creationId xmlns:a16="http://schemas.microsoft.com/office/drawing/2014/main" id="{A7EF43D0-5F55-41D8-893A-810B5048C6C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15543" y="2038839"/>
            <a:ext cx="7336971" cy="4331481"/>
          </a:xfrm>
          <a:prstGeom prst="rect">
            <a:avLst/>
          </a:prstGeom>
        </p:spPr>
      </p:pic>
      <p:sp>
        <p:nvSpPr>
          <p:cNvPr id="7" name="Rectangle 6">
            <a:extLst>
              <a:ext uri="{FF2B5EF4-FFF2-40B4-BE49-F238E27FC236}">
                <a16:creationId xmlns:a16="http://schemas.microsoft.com/office/drawing/2014/main" id="{4D68DCA1-52F8-4260-A4F4-A97DDD38B3C8}"/>
              </a:ext>
            </a:extLst>
          </p:cNvPr>
          <p:cNvSpPr/>
          <p:nvPr/>
        </p:nvSpPr>
        <p:spPr>
          <a:xfrm>
            <a:off x="6792684" y="1231119"/>
            <a:ext cx="5159830" cy="341411"/>
          </a:xfrm>
          <a:prstGeom prst="rect">
            <a:avLst/>
          </a:prstGeom>
          <a:solidFill>
            <a:srgbClr val="E4837C"/>
          </a:solidFill>
        </p:spPr>
        <p:txBody>
          <a:bodyPr wrap="square">
            <a:spAutoFit/>
          </a:bodyPr>
          <a:lstStyle/>
          <a:p>
            <a:pPr algn="ctr"/>
            <a:r>
              <a:rPr lang="en-US" sz="1600" b="1" dirty="0"/>
              <a:t>Exclusions: </a:t>
            </a:r>
            <a:r>
              <a:rPr lang="en-US" sz="1600" dirty="0"/>
              <a:t>'run out', 'retired hurt', 'obstructing the field’</a:t>
            </a:r>
          </a:p>
        </p:txBody>
      </p:sp>
      <p:pic>
        <p:nvPicPr>
          <p:cNvPr id="3" name="Picture 2" descr="A person holding a basketball&#10;&#10;Description automatically generated">
            <a:extLst>
              <a:ext uri="{FF2B5EF4-FFF2-40B4-BE49-F238E27FC236}">
                <a16:creationId xmlns:a16="http://schemas.microsoft.com/office/drawing/2014/main" id="{34D436AD-20F7-4C52-82C9-948721C202DA}"/>
              </a:ext>
            </a:extLst>
          </p:cNvPr>
          <p:cNvPicPr>
            <a:picLocks noChangeAspect="1"/>
          </p:cNvPicPr>
          <p:nvPr/>
        </p:nvPicPr>
        <p:blipFill rotWithShape="1">
          <a:blip r:embed="rId3">
            <a:extLst>
              <a:ext uri="{28A0092B-C50C-407E-A947-70E740481C1C}">
                <a14:useLocalDpi xmlns:a14="http://schemas.microsoft.com/office/drawing/2010/main" val="0"/>
              </a:ext>
            </a:extLst>
          </a:blip>
          <a:srcRect l="31471" r="24843"/>
          <a:stretch/>
        </p:blipFill>
        <p:spPr>
          <a:xfrm>
            <a:off x="468085" y="1231119"/>
            <a:ext cx="3993895" cy="5139201"/>
          </a:xfrm>
          <a:prstGeom prst="rect">
            <a:avLst/>
          </a:prstGeom>
        </p:spPr>
      </p:pic>
      <p:sp>
        <p:nvSpPr>
          <p:cNvPr id="6" name="Rectangle 5">
            <a:extLst>
              <a:ext uri="{FF2B5EF4-FFF2-40B4-BE49-F238E27FC236}">
                <a16:creationId xmlns:a16="http://schemas.microsoft.com/office/drawing/2014/main" id="{B85C0F59-D538-43A3-93CA-D62E253647AB}"/>
              </a:ext>
            </a:extLst>
          </p:cNvPr>
          <p:cNvSpPr/>
          <p:nvPr/>
        </p:nvSpPr>
        <p:spPr>
          <a:xfrm>
            <a:off x="6095999" y="1674576"/>
            <a:ext cx="5856517" cy="341411"/>
          </a:xfrm>
          <a:prstGeom prst="rect">
            <a:avLst/>
          </a:prstGeom>
          <a:solidFill>
            <a:srgbClr val="E4837C"/>
          </a:solidFill>
        </p:spPr>
        <p:txBody>
          <a:bodyPr wrap="square">
            <a:spAutoFit/>
          </a:bodyPr>
          <a:lstStyle/>
          <a:p>
            <a:pPr algn="ctr"/>
            <a:r>
              <a:rPr lang="en-US" sz="1600" b="1" dirty="0"/>
              <a:t>Inclusions: </a:t>
            </a:r>
            <a:r>
              <a:rPr lang="en-US" sz="1600" dirty="0"/>
              <a:t> 'caught', 'bowled', '</a:t>
            </a:r>
            <a:r>
              <a:rPr lang="en-US" sz="1600" dirty="0" err="1"/>
              <a:t>lbw</a:t>
            </a:r>
            <a:r>
              <a:rPr lang="en-US" sz="1600" dirty="0"/>
              <a:t>', 'caught and bowled’, 'stumped'</a:t>
            </a:r>
          </a:p>
        </p:txBody>
      </p:sp>
    </p:spTree>
    <p:extLst>
      <p:ext uri="{BB962C8B-B14F-4D97-AF65-F5344CB8AC3E}">
        <p14:creationId xmlns:p14="http://schemas.microsoft.com/office/powerpoint/2010/main" val="1487880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F5F92C12-1605-4F6F-BB71-1BB67C2AA4DC}"/>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474029" y="2494903"/>
            <a:ext cx="7419856" cy="3477309"/>
          </a:xfrm>
          <a:prstGeom prst="rect">
            <a:avLst/>
          </a:prstGeom>
        </p:spPr>
      </p:pic>
      <p:sp>
        <p:nvSpPr>
          <p:cNvPr id="5" name="Rectangle 4">
            <a:extLst>
              <a:ext uri="{FF2B5EF4-FFF2-40B4-BE49-F238E27FC236}">
                <a16:creationId xmlns:a16="http://schemas.microsoft.com/office/drawing/2014/main" id="{43196263-C0D1-41CA-B195-126DB51903DA}"/>
              </a:ext>
            </a:extLst>
          </p:cNvPr>
          <p:cNvSpPr/>
          <p:nvPr/>
        </p:nvSpPr>
        <p:spPr>
          <a:xfrm>
            <a:off x="455920" y="259386"/>
            <a:ext cx="7357592" cy="661720"/>
          </a:xfrm>
          <a:prstGeom prst="rect">
            <a:avLst/>
          </a:prstGeom>
        </p:spPr>
        <p:txBody>
          <a:bodyPr wrap="none">
            <a:spAutoFit/>
          </a:bodyPr>
          <a:lstStyle/>
          <a:p>
            <a:r>
              <a:rPr lang="en-US" sz="3700" b="1" dirty="0">
                <a:solidFill>
                  <a:srgbClr val="000000"/>
                </a:solidFill>
                <a:latin typeface="+mj-lt"/>
                <a:ea typeface="+mj-ea"/>
                <a:cs typeface="+mj-cs"/>
              </a:rPr>
              <a:t>Which bowler has the best strike rate?</a:t>
            </a:r>
          </a:p>
        </p:txBody>
      </p:sp>
      <p:sp>
        <p:nvSpPr>
          <p:cNvPr id="6" name="Rectangle 5">
            <a:extLst>
              <a:ext uri="{FF2B5EF4-FFF2-40B4-BE49-F238E27FC236}">
                <a16:creationId xmlns:a16="http://schemas.microsoft.com/office/drawing/2014/main" id="{D519AD3D-B7CE-4555-8A28-40A5C99782E7}"/>
              </a:ext>
            </a:extLst>
          </p:cNvPr>
          <p:cNvSpPr/>
          <p:nvPr/>
        </p:nvSpPr>
        <p:spPr>
          <a:xfrm>
            <a:off x="4974774" y="5983061"/>
            <a:ext cx="6919111" cy="615553"/>
          </a:xfrm>
          <a:prstGeom prst="rect">
            <a:avLst/>
          </a:prstGeom>
          <a:solidFill>
            <a:schemeClr val="accent1">
              <a:lumMod val="60000"/>
              <a:lumOff val="40000"/>
            </a:schemeClr>
          </a:solidFill>
        </p:spPr>
        <p:txBody>
          <a:bodyPr wrap="square">
            <a:spAutoFit/>
          </a:bodyPr>
          <a:lstStyle/>
          <a:p>
            <a:r>
              <a:rPr lang="en-US" b="1" dirty="0"/>
              <a:t>Strike Rate: </a:t>
            </a:r>
            <a:r>
              <a:rPr lang="en-US" sz="1600" dirty="0"/>
              <a:t>Average number of balls bowled per wicket taken. The lower the strike rate, the more effective a bowler is at taking wickets quickly.</a:t>
            </a:r>
          </a:p>
        </p:txBody>
      </p:sp>
      <p:sp>
        <p:nvSpPr>
          <p:cNvPr id="7" name="Rectangle 6">
            <a:extLst>
              <a:ext uri="{FF2B5EF4-FFF2-40B4-BE49-F238E27FC236}">
                <a16:creationId xmlns:a16="http://schemas.microsoft.com/office/drawing/2014/main" id="{782A3F9F-79A1-43E1-B1E3-BF88C041E9F4}"/>
              </a:ext>
            </a:extLst>
          </p:cNvPr>
          <p:cNvSpPr/>
          <p:nvPr/>
        </p:nvSpPr>
        <p:spPr>
          <a:xfrm>
            <a:off x="4942118" y="2153616"/>
            <a:ext cx="3004455" cy="369332"/>
          </a:xfrm>
          <a:prstGeom prst="rect">
            <a:avLst/>
          </a:prstGeom>
          <a:solidFill>
            <a:schemeClr val="accent1">
              <a:lumMod val="60000"/>
              <a:lumOff val="40000"/>
            </a:schemeClr>
          </a:solidFill>
        </p:spPr>
        <p:txBody>
          <a:bodyPr wrap="square">
            <a:spAutoFit/>
          </a:bodyPr>
          <a:lstStyle/>
          <a:p>
            <a:r>
              <a:rPr lang="en-US" b="1" dirty="0"/>
              <a:t>Threshold: </a:t>
            </a:r>
            <a:r>
              <a:rPr lang="en-US" sz="1600" dirty="0"/>
              <a:t>100+ wickets in IPL</a:t>
            </a:r>
          </a:p>
        </p:txBody>
      </p:sp>
      <p:pic>
        <p:nvPicPr>
          <p:cNvPr id="3" name="Picture 2" descr="A person holding a basketball&#10;&#10;Description automatically generated">
            <a:extLst>
              <a:ext uri="{FF2B5EF4-FFF2-40B4-BE49-F238E27FC236}">
                <a16:creationId xmlns:a16="http://schemas.microsoft.com/office/drawing/2014/main" id="{DC61F42A-F191-436E-876A-6C997799534C}"/>
              </a:ext>
            </a:extLst>
          </p:cNvPr>
          <p:cNvPicPr>
            <a:picLocks noChangeAspect="1"/>
          </p:cNvPicPr>
          <p:nvPr/>
        </p:nvPicPr>
        <p:blipFill rotWithShape="1">
          <a:blip r:embed="rId3">
            <a:extLst>
              <a:ext uri="{28A0092B-C50C-407E-A947-70E740481C1C}">
                <a14:useLocalDpi xmlns:a14="http://schemas.microsoft.com/office/drawing/2010/main" val="0"/>
              </a:ext>
            </a:extLst>
          </a:blip>
          <a:srcRect l="-1" t="331" r="338" b="1100"/>
          <a:stretch/>
        </p:blipFill>
        <p:spPr>
          <a:xfrm>
            <a:off x="7679961" y="97996"/>
            <a:ext cx="4428672" cy="2462216"/>
          </a:xfrm>
          <a:prstGeom prst="ellipse">
            <a:avLst/>
          </a:prstGeom>
          <a:ln>
            <a:noFill/>
          </a:ln>
          <a:effectLst>
            <a:softEdge rad="112500"/>
          </a:effectLst>
        </p:spPr>
      </p:pic>
      <p:pic>
        <p:nvPicPr>
          <p:cNvPr id="11" name="Picture 10" descr="A picture containing person, player, sport, ball&#10;&#10;Description automatically generated">
            <a:extLst>
              <a:ext uri="{FF2B5EF4-FFF2-40B4-BE49-F238E27FC236}">
                <a16:creationId xmlns:a16="http://schemas.microsoft.com/office/drawing/2014/main" id="{14C586C6-DA9A-409B-B34A-823DFD845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257" y="4146778"/>
            <a:ext cx="3675172" cy="2451836"/>
          </a:xfrm>
          <a:prstGeom prst="rect">
            <a:avLst/>
          </a:prstGeom>
        </p:spPr>
      </p:pic>
      <p:pic>
        <p:nvPicPr>
          <p:cNvPr id="13" name="Picture 12">
            <a:extLst>
              <a:ext uri="{FF2B5EF4-FFF2-40B4-BE49-F238E27FC236}">
                <a16:creationId xmlns:a16="http://schemas.microsoft.com/office/drawing/2014/main" id="{07558D1B-41B0-4DB6-9C8B-FF3D1676749E}"/>
              </a:ext>
            </a:extLst>
          </p:cNvPr>
          <p:cNvPicPr>
            <a:picLocks noChangeAspect="1"/>
          </p:cNvPicPr>
          <p:nvPr/>
        </p:nvPicPr>
        <p:blipFill>
          <a:blip r:embed="rId5"/>
          <a:stretch>
            <a:fillRect/>
          </a:stretch>
        </p:blipFill>
        <p:spPr>
          <a:xfrm>
            <a:off x="570258" y="1194923"/>
            <a:ext cx="3675171" cy="2782724"/>
          </a:xfrm>
          <a:prstGeom prst="rect">
            <a:avLst/>
          </a:prstGeom>
        </p:spPr>
      </p:pic>
    </p:spTree>
    <p:extLst>
      <p:ext uri="{BB962C8B-B14F-4D97-AF65-F5344CB8AC3E}">
        <p14:creationId xmlns:p14="http://schemas.microsoft.com/office/powerpoint/2010/main" val="3176290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94227-623B-4235-8010-88F65EB4F82A}"/>
              </a:ext>
            </a:extLst>
          </p:cNvPr>
          <p:cNvPicPr>
            <a:picLocks noChangeAspect="1"/>
          </p:cNvPicPr>
          <p:nvPr/>
        </p:nvPicPr>
        <p:blipFill rotWithShape="1">
          <a:blip r:embed="rId2"/>
          <a:srcRect t="9592" r="8151"/>
          <a:stretch/>
        </p:blipFill>
        <p:spPr>
          <a:xfrm>
            <a:off x="8585424" y="0"/>
            <a:ext cx="3595694" cy="2247562"/>
          </a:xfrm>
          <a:prstGeom prst="rect">
            <a:avLst/>
          </a:prstGeom>
        </p:spPr>
      </p:pic>
      <p:pic>
        <p:nvPicPr>
          <p:cNvPr id="5" name="Picture 4">
            <a:extLst>
              <a:ext uri="{FF2B5EF4-FFF2-40B4-BE49-F238E27FC236}">
                <a16:creationId xmlns:a16="http://schemas.microsoft.com/office/drawing/2014/main" id="{B1A0AF00-9F8F-4D57-A01B-D3D00EA80F49}"/>
              </a:ext>
            </a:extLst>
          </p:cNvPr>
          <p:cNvPicPr>
            <a:picLocks noChangeAspect="1"/>
          </p:cNvPicPr>
          <p:nvPr/>
        </p:nvPicPr>
        <p:blipFill>
          <a:blip r:embed="rId3"/>
          <a:stretch>
            <a:fillRect/>
          </a:stretch>
        </p:blipFill>
        <p:spPr>
          <a:xfrm>
            <a:off x="0" y="0"/>
            <a:ext cx="2895600" cy="3171825"/>
          </a:xfrm>
          <a:prstGeom prst="rect">
            <a:avLst/>
          </a:prstGeom>
        </p:spPr>
      </p:pic>
      <p:pic>
        <p:nvPicPr>
          <p:cNvPr id="6" name="Picture 5">
            <a:extLst>
              <a:ext uri="{FF2B5EF4-FFF2-40B4-BE49-F238E27FC236}">
                <a16:creationId xmlns:a16="http://schemas.microsoft.com/office/drawing/2014/main" id="{C7759086-0C09-43AD-A1A7-B47FDFDCED10}"/>
              </a:ext>
            </a:extLst>
          </p:cNvPr>
          <p:cNvPicPr>
            <a:picLocks noChangeAspect="1"/>
          </p:cNvPicPr>
          <p:nvPr/>
        </p:nvPicPr>
        <p:blipFill>
          <a:blip r:embed="rId4"/>
          <a:stretch>
            <a:fillRect/>
          </a:stretch>
        </p:blipFill>
        <p:spPr>
          <a:xfrm>
            <a:off x="77898" y="3343275"/>
            <a:ext cx="3552825" cy="3514725"/>
          </a:xfrm>
          <a:prstGeom prst="rect">
            <a:avLst/>
          </a:prstGeom>
        </p:spPr>
      </p:pic>
      <p:sp>
        <p:nvSpPr>
          <p:cNvPr id="7" name="Rectangle 6">
            <a:extLst>
              <a:ext uri="{FF2B5EF4-FFF2-40B4-BE49-F238E27FC236}">
                <a16:creationId xmlns:a16="http://schemas.microsoft.com/office/drawing/2014/main" id="{9DE7618A-57F3-4220-89AB-214F4A6A22ED}"/>
              </a:ext>
            </a:extLst>
          </p:cNvPr>
          <p:cNvSpPr/>
          <p:nvPr/>
        </p:nvSpPr>
        <p:spPr>
          <a:xfrm>
            <a:off x="3025682" y="204164"/>
            <a:ext cx="6442623" cy="115503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b="1" dirty="0">
                <a:solidFill>
                  <a:srgbClr val="000000"/>
                </a:solidFill>
                <a:latin typeface="+mj-lt"/>
                <a:ea typeface="+mj-ea"/>
                <a:cs typeface="+mj-cs"/>
              </a:rPr>
              <a:t>Which </a:t>
            </a:r>
            <a:r>
              <a:rPr lang="en-US" sz="3700" b="1" kern="1200" dirty="0">
                <a:solidFill>
                  <a:srgbClr val="000000"/>
                </a:solidFill>
                <a:latin typeface="+mj-lt"/>
                <a:ea typeface="+mj-ea"/>
                <a:cs typeface="+mj-cs"/>
              </a:rPr>
              <a:t>bowler has the best bowling average?</a:t>
            </a:r>
            <a:endParaRPr lang="en-US" sz="3700" kern="1200" dirty="0">
              <a:solidFill>
                <a:srgbClr val="000000"/>
              </a:solidFill>
              <a:latin typeface="+mj-lt"/>
              <a:ea typeface="+mj-ea"/>
              <a:cs typeface="+mj-cs"/>
            </a:endParaRPr>
          </a:p>
        </p:txBody>
      </p:sp>
      <p:sp>
        <p:nvSpPr>
          <p:cNvPr id="8" name="Rectangle 7">
            <a:extLst>
              <a:ext uri="{FF2B5EF4-FFF2-40B4-BE49-F238E27FC236}">
                <a16:creationId xmlns:a16="http://schemas.microsoft.com/office/drawing/2014/main" id="{9061CCFE-A053-4C05-B9A0-D07C0FACE7A4}"/>
              </a:ext>
            </a:extLst>
          </p:cNvPr>
          <p:cNvSpPr/>
          <p:nvPr/>
        </p:nvSpPr>
        <p:spPr>
          <a:xfrm>
            <a:off x="6376768" y="2113793"/>
            <a:ext cx="2844840" cy="338554"/>
          </a:xfrm>
          <a:prstGeom prst="rect">
            <a:avLst/>
          </a:prstGeom>
          <a:solidFill>
            <a:srgbClr val="DF8381"/>
          </a:solidFill>
        </p:spPr>
        <p:txBody>
          <a:bodyPr wrap="square">
            <a:spAutoFit/>
          </a:bodyPr>
          <a:lstStyle/>
          <a:p>
            <a:pPr>
              <a:spcAft>
                <a:spcPts val="600"/>
              </a:spcAft>
            </a:pPr>
            <a:r>
              <a:rPr lang="en-US" sz="1600" b="1" dirty="0"/>
              <a:t>Threshold: </a:t>
            </a:r>
            <a:r>
              <a:rPr lang="en-US" sz="1600" dirty="0"/>
              <a:t>100+ wickets in IPL</a:t>
            </a:r>
          </a:p>
        </p:txBody>
      </p:sp>
      <p:sp>
        <p:nvSpPr>
          <p:cNvPr id="9" name="Rectangle 8">
            <a:extLst>
              <a:ext uri="{FF2B5EF4-FFF2-40B4-BE49-F238E27FC236}">
                <a16:creationId xmlns:a16="http://schemas.microsoft.com/office/drawing/2014/main" id="{A0DF2C7D-51B4-463A-92D9-1E4CAB807C89}"/>
              </a:ext>
            </a:extLst>
          </p:cNvPr>
          <p:cNvSpPr/>
          <p:nvPr/>
        </p:nvSpPr>
        <p:spPr>
          <a:xfrm>
            <a:off x="2970393" y="1539904"/>
            <a:ext cx="3276600" cy="907941"/>
          </a:xfrm>
          <a:prstGeom prst="rect">
            <a:avLst/>
          </a:prstGeom>
          <a:solidFill>
            <a:srgbClr val="DF8381"/>
          </a:solidFill>
        </p:spPr>
        <p:txBody>
          <a:bodyPr wrap="square">
            <a:spAutoFit/>
          </a:bodyPr>
          <a:lstStyle/>
          <a:p>
            <a:pPr>
              <a:spcAft>
                <a:spcPts val="600"/>
              </a:spcAft>
            </a:pPr>
            <a:r>
              <a:rPr lang="en-US" sz="1600" b="1" dirty="0"/>
              <a:t>Exclusions:</a:t>
            </a:r>
          </a:p>
          <a:p>
            <a:pPr>
              <a:spcAft>
                <a:spcPts val="600"/>
              </a:spcAft>
            </a:pPr>
            <a:r>
              <a:rPr lang="en-US" sz="1600" dirty="0"/>
              <a:t>Leg byes and byes are excluded from runs conceded by the bowler</a:t>
            </a:r>
          </a:p>
        </p:txBody>
      </p:sp>
      <p:sp>
        <p:nvSpPr>
          <p:cNvPr id="10" name="Rectangle 9">
            <a:extLst>
              <a:ext uri="{FF2B5EF4-FFF2-40B4-BE49-F238E27FC236}">
                <a16:creationId xmlns:a16="http://schemas.microsoft.com/office/drawing/2014/main" id="{98BBACB5-1126-43AC-8A35-31EF32DE5CEF}"/>
              </a:ext>
            </a:extLst>
          </p:cNvPr>
          <p:cNvSpPr/>
          <p:nvPr/>
        </p:nvSpPr>
        <p:spPr>
          <a:xfrm>
            <a:off x="6376767" y="1539904"/>
            <a:ext cx="2844840" cy="584775"/>
          </a:xfrm>
          <a:prstGeom prst="rect">
            <a:avLst/>
          </a:prstGeom>
          <a:solidFill>
            <a:srgbClr val="DF8381"/>
          </a:solidFill>
        </p:spPr>
        <p:txBody>
          <a:bodyPr wrap="square">
            <a:spAutoFit/>
          </a:bodyPr>
          <a:lstStyle/>
          <a:p>
            <a:pPr>
              <a:spcAft>
                <a:spcPts val="600"/>
              </a:spcAft>
            </a:pPr>
            <a:r>
              <a:rPr lang="en-US" sz="1600" b="1" dirty="0"/>
              <a:t>Bowling Average: </a:t>
            </a:r>
            <a:r>
              <a:rPr lang="en-US" sz="1600" dirty="0"/>
              <a:t>Number of runs conceded per wicket taken</a:t>
            </a:r>
          </a:p>
        </p:txBody>
      </p:sp>
      <p:pic>
        <p:nvPicPr>
          <p:cNvPr id="12" name="Picture 11" descr="Chart, bar chart&#10;&#10;Description automatically generated">
            <a:extLst>
              <a:ext uri="{FF2B5EF4-FFF2-40B4-BE49-F238E27FC236}">
                <a16:creationId xmlns:a16="http://schemas.microsoft.com/office/drawing/2014/main" id="{E433959F-1EE9-418D-9AB3-C5859A35D3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6274" y="2447845"/>
            <a:ext cx="8186056" cy="4361647"/>
          </a:xfrm>
          <a:prstGeom prst="rect">
            <a:avLst/>
          </a:prstGeom>
        </p:spPr>
      </p:pic>
      <p:sp>
        <p:nvSpPr>
          <p:cNvPr id="14" name="Rectangle 13">
            <a:extLst>
              <a:ext uri="{FF2B5EF4-FFF2-40B4-BE49-F238E27FC236}">
                <a16:creationId xmlns:a16="http://schemas.microsoft.com/office/drawing/2014/main" id="{47CCB642-2101-462B-91FD-2A07F2E5E550}"/>
              </a:ext>
            </a:extLst>
          </p:cNvPr>
          <p:cNvSpPr/>
          <p:nvPr/>
        </p:nvSpPr>
        <p:spPr>
          <a:xfrm>
            <a:off x="6376768" y="2037593"/>
            <a:ext cx="2844840" cy="338554"/>
          </a:xfrm>
          <a:prstGeom prst="rect">
            <a:avLst/>
          </a:prstGeom>
          <a:solidFill>
            <a:srgbClr val="DF8381"/>
          </a:solidFill>
        </p:spPr>
        <p:txBody>
          <a:bodyPr wrap="square">
            <a:spAutoFit/>
          </a:bodyPr>
          <a:lstStyle/>
          <a:p>
            <a:pPr>
              <a:spcAft>
                <a:spcPts val="600"/>
              </a:spcAft>
            </a:pPr>
            <a:r>
              <a:rPr lang="en-US" sz="1600" b="1" dirty="0"/>
              <a:t>Threshold: </a:t>
            </a:r>
            <a:r>
              <a:rPr lang="en-US" sz="1600" dirty="0"/>
              <a:t>100+ wickets in IPL</a:t>
            </a:r>
          </a:p>
        </p:txBody>
      </p:sp>
      <p:sp>
        <p:nvSpPr>
          <p:cNvPr id="15" name="Rectangle 14">
            <a:extLst>
              <a:ext uri="{FF2B5EF4-FFF2-40B4-BE49-F238E27FC236}">
                <a16:creationId xmlns:a16="http://schemas.microsoft.com/office/drawing/2014/main" id="{3BA1BCBB-0AD9-4B18-8E70-70204186A8AA}"/>
              </a:ext>
            </a:extLst>
          </p:cNvPr>
          <p:cNvSpPr/>
          <p:nvPr/>
        </p:nvSpPr>
        <p:spPr>
          <a:xfrm>
            <a:off x="2970393" y="1463704"/>
            <a:ext cx="3276600" cy="907941"/>
          </a:xfrm>
          <a:prstGeom prst="rect">
            <a:avLst/>
          </a:prstGeom>
          <a:solidFill>
            <a:srgbClr val="DF8381"/>
          </a:solidFill>
        </p:spPr>
        <p:txBody>
          <a:bodyPr wrap="square">
            <a:spAutoFit/>
          </a:bodyPr>
          <a:lstStyle/>
          <a:p>
            <a:pPr>
              <a:spcAft>
                <a:spcPts val="600"/>
              </a:spcAft>
            </a:pPr>
            <a:r>
              <a:rPr lang="en-US" sz="1600" b="1" dirty="0"/>
              <a:t>Exclusions:</a:t>
            </a:r>
          </a:p>
          <a:p>
            <a:pPr>
              <a:spcAft>
                <a:spcPts val="600"/>
              </a:spcAft>
            </a:pPr>
            <a:r>
              <a:rPr lang="en-US" sz="1600" dirty="0"/>
              <a:t>Leg byes and byes are excluded from runs conceded by the bowler</a:t>
            </a:r>
          </a:p>
        </p:txBody>
      </p:sp>
    </p:spTree>
    <p:extLst>
      <p:ext uri="{BB962C8B-B14F-4D97-AF65-F5344CB8AC3E}">
        <p14:creationId xmlns:p14="http://schemas.microsoft.com/office/powerpoint/2010/main" val="43492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D5A2DC12-7CCC-4F4A-A99C-F734CF89F43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905079" y="3399963"/>
            <a:ext cx="6935607" cy="3359891"/>
          </a:xfrm>
          <a:prstGeom prst="rect">
            <a:avLst/>
          </a:prstGeom>
        </p:spPr>
      </p:pic>
      <p:sp>
        <p:nvSpPr>
          <p:cNvPr id="6" name="Rectangle 5">
            <a:extLst>
              <a:ext uri="{FF2B5EF4-FFF2-40B4-BE49-F238E27FC236}">
                <a16:creationId xmlns:a16="http://schemas.microsoft.com/office/drawing/2014/main" id="{900CD3BE-1829-447C-B6F3-067BABFF0DF4}"/>
              </a:ext>
            </a:extLst>
          </p:cNvPr>
          <p:cNvSpPr/>
          <p:nvPr/>
        </p:nvSpPr>
        <p:spPr>
          <a:xfrm>
            <a:off x="3270901" y="1496260"/>
            <a:ext cx="3750385" cy="584775"/>
          </a:xfrm>
          <a:prstGeom prst="rect">
            <a:avLst/>
          </a:prstGeom>
          <a:solidFill>
            <a:schemeClr val="accent4">
              <a:lumMod val="75000"/>
            </a:schemeClr>
          </a:solidFill>
        </p:spPr>
        <p:txBody>
          <a:bodyPr wrap="square">
            <a:spAutoFit/>
          </a:bodyPr>
          <a:lstStyle/>
          <a:p>
            <a:r>
              <a:rPr lang="en-US" sz="1600" b="1" dirty="0"/>
              <a:t>Economy rate: </a:t>
            </a:r>
            <a:r>
              <a:rPr lang="en-US" sz="1600" dirty="0"/>
              <a:t>Number of runs a bowler concedes per over bowled. </a:t>
            </a:r>
          </a:p>
        </p:txBody>
      </p:sp>
      <p:sp>
        <p:nvSpPr>
          <p:cNvPr id="9" name="Rectangle 8">
            <a:extLst>
              <a:ext uri="{FF2B5EF4-FFF2-40B4-BE49-F238E27FC236}">
                <a16:creationId xmlns:a16="http://schemas.microsoft.com/office/drawing/2014/main" id="{41B8E3E9-D711-4EBF-AE7D-383599A5AC0A}"/>
              </a:ext>
            </a:extLst>
          </p:cNvPr>
          <p:cNvSpPr/>
          <p:nvPr/>
        </p:nvSpPr>
        <p:spPr>
          <a:xfrm>
            <a:off x="3025682" y="127964"/>
            <a:ext cx="6442623" cy="115503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b="1" dirty="0">
                <a:solidFill>
                  <a:srgbClr val="000000"/>
                </a:solidFill>
                <a:latin typeface="+mj-lt"/>
                <a:ea typeface="+mj-ea"/>
                <a:cs typeface="+mj-cs"/>
              </a:rPr>
              <a:t>Which </a:t>
            </a:r>
            <a:r>
              <a:rPr lang="en-US" sz="3700" b="1" kern="1200" dirty="0">
                <a:solidFill>
                  <a:srgbClr val="000000"/>
                </a:solidFill>
                <a:latin typeface="+mj-lt"/>
                <a:ea typeface="+mj-ea"/>
                <a:cs typeface="+mj-cs"/>
              </a:rPr>
              <a:t>bowler has the best economy rate?</a:t>
            </a:r>
            <a:endParaRPr lang="en-US" sz="3700" kern="1200" dirty="0">
              <a:solidFill>
                <a:srgbClr val="000000"/>
              </a:solidFill>
              <a:latin typeface="+mj-lt"/>
              <a:ea typeface="+mj-ea"/>
              <a:cs typeface="+mj-cs"/>
            </a:endParaRPr>
          </a:p>
        </p:txBody>
      </p:sp>
      <p:sp>
        <p:nvSpPr>
          <p:cNvPr id="10" name="Rectangle 9">
            <a:extLst>
              <a:ext uri="{FF2B5EF4-FFF2-40B4-BE49-F238E27FC236}">
                <a16:creationId xmlns:a16="http://schemas.microsoft.com/office/drawing/2014/main" id="{7BA932F7-128B-41F6-83F9-79FC8330A097}"/>
              </a:ext>
            </a:extLst>
          </p:cNvPr>
          <p:cNvSpPr/>
          <p:nvPr/>
        </p:nvSpPr>
        <p:spPr>
          <a:xfrm>
            <a:off x="3270901" y="3009344"/>
            <a:ext cx="2844840" cy="338554"/>
          </a:xfrm>
          <a:prstGeom prst="rect">
            <a:avLst/>
          </a:prstGeom>
          <a:solidFill>
            <a:schemeClr val="accent4">
              <a:lumMod val="75000"/>
            </a:schemeClr>
          </a:solidFill>
        </p:spPr>
        <p:txBody>
          <a:bodyPr wrap="square">
            <a:spAutoFit/>
          </a:bodyPr>
          <a:lstStyle/>
          <a:p>
            <a:pPr>
              <a:spcAft>
                <a:spcPts val="600"/>
              </a:spcAft>
            </a:pPr>
            <a:r>
              <a:rPr lang="en-US" sz="1600" b="1" dirty="0"/>
              <a:t>Threshold: </a:t>
            </a:r>
            <a:r>
              <a:rPr lang="en-US" sz="1600" dirty="0"/>
              <a:t>100+ wickets in IPL</a:t>
            </a:r>
          </a:p>
        </p:txBody>
      </p:sp>
      <p:sp>
        <p:nvSpPr>
          <p:cNvPr id="11" name="Rectangle 10">
            <a:extLst>
              <a:ext uri="{FF2B5EF4-FFF2-40B4-BE49-F238E27FC236}">
                <a16:creationId xmlns:a16="http://schemas.microsoft.com/office/drawing/2014/main" id="{6EE93A04-1BC5-4F98-A0C2-97FEE8760470}"/>
              </a:ext>
            </a:extLst>
          </p:cNvPr>
          <p:cNvSpPr/>
          <p:nvPr/>
        </p:nvSpPr>
        <p:spPr>
          <a:xfrm>
            <a:off x="6547218" y="2433572"/>
            <a:ext cx="3276600" cy="907941"/>
          </a:xfrm>
          <a:prstGeom prst="rect">
            <a:avLst/>
          </a:prstGeom>
          <a:solidFill>
            <a:schemeClr val="accent4">
              <a:lumMod val="75000"/>
            </a:schemeClr>
          </a:solidFill>
        </p:spPr>
        <p:txBody>
          <a:bodyPr wrap="square">
            <a:spAutoFit/>
          </a:bodyPr>
          <a:lstStyle/>
          <a:p>
            <a:pPr>
              <a:spcAft>
                <a:spcPts val="600"/>
              </a:spcAft>
            </a:pPr>
            <a:r>
              <a:rPr lang="en-US" sz="1600" b="1" dirty="0"/>
              <a:t>Exclusions:</a:t>
            </a:r>
          </a:p>
          <a:p>
            <a:pPr>
              <a:spcAft>
                <a:spcPts val="600"/>
              </a:spcAft>
            </a:pPr>
            <a:r>
              <a:rPr lang="en-US" sz="1600" dirty="0"/>
              <a:t>Leg byes and byes are excluded from runs conceded by the bowler</a:t>
            </a:r>
          </a:p>
        </p:txBody>
      </p:sp>
      <p:pic>
        <p:nvPicPr>
          <p:cNvPr id="4" name="Picture 3" descr="A person holding his hand up&#10;&#10;Description automatically generated">
            <a:extLst>
              <a:ext uri="{FF2B5EF4-FFF2-40B4-BE49-F238E27FC236}">
                <a16:creationId xmlns:a16="http://schemas.microsoft.com/office/drawing/2014/main" id="{17FF2A5D-D320-42FA-BB63-D163D188D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15" y="9216"/>
            <a:ext cx="2430223" cy="3534240"/>
          </a:xfrm>
          <a:prstGeom prst="rect">
            <a:avLst/>
          </a:prstGeom>
        </p:spPr>
      </p:pic>
      <p:pic>
        <p:nvPicPr>
          <p:cNvPr id="13" name="Picture 12" descr="A person wearing a green shirt&#10;&#10;Description automatically generated">
            <a:extLst>
              <a:ext uri="{FF2B5EF4-FFF2-40B4-BE49-F238E27FC236}">
                <a16:creationId xmlns:a16="http://schemas.microsoft.com/office/drawing/2014/main" id="{E48589F0-0E82-424D-811C-262567D7D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56" y="3033480"/>
            <a:ext cx="2430223" cy="3534239"/>
          </a:xfrm>
          <a:prstGeom prst="rect">
            <a:avLst/>
          </a:prstGeom>
        </p:spPr>
      </p:pic>
      <p:pic>
        <p:nvPicPr>
          <p:cNvPr id="15" name="Picture 14" descr="A person wearing a blue shirt&#10;&#10;Description automatically generated">
            <a:extLst>
              <a:ext uri="{FF2B5EF4-FFF2-40B4-BE49-F238E27FC236}">
                <a16:creationId xmlns:a16="http://schemas.microsoft.com/office/drawing/2014/main" id="{7BBA3684-4B26-4F36-804E-7983550C5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7889" y="-85298"/>
            <a:ext cx="4005943" cy="4005943"/>
          </a:xfrm>
          <a:prstGeom prst="rect">
            <a:avLst/>
          </a:prstGeom>
        </p:spPr>
      </p:pic>
    </p:spTree>
    <p:extLst>
      <p:ext uri="{BB962C8B-B14F-4D97-AF65-F5344CB8AC3E}">
        <p14:creationId xmlns:p14="http://schemas.microsoft.com/office/powerpoint/2010/main" val="631443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96263-C0D1-41CA-B195-126DB51903DA}"/>
              </a:ext>
            </a:extLst>
          </p:cNvPr>
          <p:cNvSpPr/>
          <p:nvPr/>
        </p:nvSpPr>
        <p:spPr>
          <a:xfrm>
            <a:off x="2991476" y="300153"/>
            <a:ext cx="5771526" cy="1231106"/>
          </a:xfrm>
          <a:prstGeom prst="rect">
            <a:avLst/>
          </a:prstGeom>
        </p:spPr>
        <p:txBody>
          <a:bodyPr wrap="square">
            <a:spAutoFit/>
          </a:bodyPr>
          <a:lstStyle/>
          <a:p>
            <a:r>
              <a:rPr lang="en-US" sz="3700" b="1" dirty="0">
                <a:solidFill>
                  <a:srgbClr val="000000"/>
                </a:solidFill>
                <a:latin typeface="+mj-lt"/>
                <a:ea typeface="+mj-ea"/>
                <a:cs typeface="+mj-cs"/>
              </a:rPr>
              <a:t>Overall Bowling Performance Comparison</a:t>
            </a:r>
          </a:p>
        </p:txBody>
      </p:sp>
      <p:pic>
        <p:nvPicPr>
          <p:cNvPr id="3" name="Picture 2" descr="A screen shot of a computer&#10;&#10;Description automatically generated">
            <a:extLst>
              <a:ext uri="{FF2B5EF4-FFF2-40B4-BE49-F238E27FC236}">
                <a16:creationId xmlns:a16="http://schemas.microsoft.com/office/drawing/2014/main" id="{7528DC62-9EBD-420B-91D4-A2E19408EC5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151413" y="2550264"/>
            <a:ext cx="8686800" cy="4114800"/>
          </a:xfrm>
          <a:prstGeom prst="rect">
            <a:avLst/>
          </a:prstGeom>
        </p:spPr>
      </p:pic>
      <p:pic>
        <p:nvPicPr>
          <p:cNvPr id="1026" name="Picture 2" descr="NewsBytes Sports">
            <a:hlinkClick r:id="rId3"/>
            <a:extLst>
              <a:ext uri="{FF2B5EF4-FFF2-40B4-BE49-F238E27FC236}">
                <a16:creationId xmlns:a16="http://schemas.microsoft.com/office/drawing/2014/main" id="{27D08545-1DEF-43AD-AAAD-45F29DC09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4706" y="10888"/>
            <a:ext cx="2705100" cy="2705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smiling for the camera&#10;&#10;Description automatically generated">
            <a:extLst>
              <a:ext uri="{FF2B5EF4-FFF2-40B4-BE49-F238E27FC236}">
                <a16:creationId xmlns:a16="http://schemas.microsoft.com/office/drawing/2014/main" id="{DEFC22CA-4B22-4C10-A269-27F5F27925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88" y="177178"/>
            <a:ext cx="4561115" cy="2708162"/>
          </a:xfrm>
          <a:prstGeom prst="rect">
            <a:avLst/>
          </a:prstGeom>
        </p:spPr>
      </p:pic>
      <p:pic>
        <p:nvPicPr>
          <p:cNvPr id="4" name="Picture 3" descr="A person wearing a blue shirt&#10;&#10;Description automatically generated">
            <a:extLst>
              <a:ext uri="{FF2B5EF4-FFF2-40B4-BE49-F238E27FC236}">
                <a16:creationId xmlns:a16="http://schemas.microsoft.com/office/drawing/2014/main" id="{DB149537-2390-4280-9529-4AC59CA8CD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994" y="2402741"/>
            <a:ext cx="2832994" cy="4119984"/>
          </a:xfrm>
          <a:prstGeom prst="rect">
            <a:avLst/>
          </a:prstGeom>
        </p:spPr>
      </p:pic>
    </p:spTree>
    <p:extLst>
      <p:ext uri="{BB962C8B-B14F-4D97-AF65-F5344CB8AC3E}">
        <p14:creationId xmlns:p14="http://schemas.microsoft.com/office/powerpoint/2010/main" val="4068642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Content Placeholder 4" descr="A close up of a person jumping in the air&#10;&#10;Description automatically generated">
            <a:extLst>
              <a:ext uri="{FF2B5EF4-FFF2-40B4-BE49-F238E27FC236}">
                <a16:creationId xmlns:a16="http://schemas.microsoft.com/office/drawing/2014/main" id="{5D78EE57-CE26-4C5F-9E4F-F4B2E43609B6}"/>
              </a:ext>
            </a:extLst>
          </p:cNvPr>
          <p:cNvPicPr>
            <a:picLocks noChangeAspect="1"/>
          </p:cNvPicPr>
          <p:nvPr/>
        </p:nvPicPr>
        <p:blipFill rotWithShape="1">
          <a:blip r:embed="rId2">
            <a:extLst>
              <a:ext uri="{28A0092B-C50C-407E-A947-70E740481C1C}">
                <a14:useLocalDpi xmlns:a14="http://schemas.microsoft.com/office/drawing/2010/main" val="0"/>
              </a:ext>
            </a:extLst>
          </a:blip>
          <a:srcRect r="25"/>
          <a:stretch/>
        </p:blipFill>
        <p:spPr>
          <a:xfrm>
            <a:off x="20" y="10"/>
            <a:ext cx="12188932" cy="6857990"/>
          </a:xfrm>
          <a:prstGeom prst="rect">
            <a:avLst/>
          </a:prstGeom>
        </p:spPr>
      </p:pic>
      <p:sp>
        <p:nvSpPr>
          <p:cNvPr id="16" name="Freeform: Shape 1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6A95BB18-5112-4A78-BA0A-A022CFE3C9B2}"/>
              </a:ext>
            </a:extLst>
          </p:cNvPr>
          <p:cNvSpPr txBox="1">
            <a:spLocks/>
          </p:cNvSpPr>
          <p:nvPr/>
        </p:nvSpPr>
        <p:spPr>
          <a:xfrm>
            <a:off x="618062" y="4185749"/>
            <a:ext cx="9265771" cy="622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a:t>Fielding Performance</a:t>
            </a:r>
          </a:p>
        </p:txBody>
      </p:sp>
      <p:sp>
        <p:nvSpPr>
          <p:cNvPr id="13" name="Content Placeholder 12">
            <a:extLst>
              <a:ext uri="{FF2B5EF4-FFF2-40B4-BE49-F238E27FC236}">
                <a16:creationId xmlns:a16="http://schemas.microsoft.com/office/drawing/2014/main" id="{214E5EFF-6AC2-4C30-B4EF-EEDB82A5D7C7}"/>
              </a:ext>
            </a:extLst>
          </p:cNvPr>
          <p:cNvSpPr>
            <a:spLocks noGrp="1"/>
          </p:cNvSpPr>
          <p:nvPr>
            <p:ph idx="1"/>
          </p:nvPr>
        </p:nvSpPr>
        <p:spPr>
          <a:xfrm>
            <a:off x="618063" y="4856921"/>
            <a:ext cx="9565028" cy="1249240"/>
          </a:xfrm>
        </p:spPr>
        <p:txBody>
          <a:bodyPr vert="horz" lIns="91440" tIns="45720" rIns="91440" bIns="45720" rtlCol="0">
            <a:normAutofit/>
          </a:bodyPr>
          <a:lstStyle/>
          <a:p>
            <a:r>
              <a:rPr lang="en-US" sz="1800" dirty="0"/>
              <a:t>We have analyzed the fielding performance of a player by the number of catches taken</a:t>
            </a:r>
          </a:p>
        </p:txBody>
      </p:sp>
    </p:spTree>
    <p:extLst>
      <p:ext uri="{BB962C8B-B14F-4D97-AF65-F5344CB8AC3E}">
        <p14:creationId xmlns:p14="http://schemas.microsoft.com/office/powerpoint/2010/main" val="278864322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962523E-D33B-4030-8539-C621A726F31C}"/>
              </a:ext>
            </a:extLst>
          </p:cNvPr>
          <p:cNvSpPr>
            <a:spLocks noGrp="1"/>
          </p:cNvSpPr>
          <p:nvPr>
            <p:ph type="title"/>
          </p:nvPr>
        </p:nvSpPr>
        <p:spPr>
          <a:xfrm>
            <a:off x="6064731" y="11593"/>
            <a:ext cx="4977976" cy="1454051"/>
          </a:xfrm>
        </p:spPr>
        <p:txBody>
          <a:bodyPr vert="horz" lIns="91440" tIns="45720" rIns="91440" bIns="45720" rtlCol="0" anchor="ctr">
            <a:normAutofit/>
          </a:bodyPr>
          <a:lstStyle/>
          <a:p>
            <a:r>
              <a:rPr lang="en-US" b="1" dirty="0">
                <a:latin typeface="+mn-lt"/>
              </a:rPr>
              <a:t>Table of Contents</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Check List">
            <a:extLst>
              <a:ext uri="{FF2B5EF4-FFF2-40B4-BE49-F238E27FC236}">
                <a16:creationId xmlns:a16="http://schemas.microsoft.com/office/drawing/2014/main" id="{C055ACEB-FB35-45DF-9139-B806DF505E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4" name="Rectangle 3">
            <a:extLst>
              <a:ext uri="{FF2B5EF4-FFF2-40B4-BE49-F238E27FC236}">
                <a16:creationId xmlns:a16="http://schemas.microsoft.com/office/drawing/2014/main" id="{D40F5C7E-E4AF-47B9-8B84-F568DA76869A}"/>
              </a:ext>
            </a:extLst>
          </p:cNvPr>
          <p:cNvSpPr/>
          <p:nvPr/>
        </p:nvSpPr>
        <p:spPr>
          <a:xfrm>
            <a:off x="6065129" y="1465644"/>
            <a:ext cx="4977578" cy="5272614"/>
          </a:xfrm>
          <a:prstGeom prst="rect">
            <a:avLst/>
          </a:prstGeom>
        </p:spPr>
        <p:txBody>
          <a:bodyPr vert="horz" lIns="91440" tIns="45720" rIns="91440" bIns="45720" rtlCol="0" anchor="ctr">
            <a:noAutofit/>
          </a:bodyPr>
          <a:lstStyle/>
          <a:p>
            <a:pPr marL="1097280" indent="-285750">
              <a:spcBef>
                <a:spcPts val="600"/>
              </a:spcBef>
              <a:spcAft>
                <a:spcPts val="600"/>
              </a:spcAft>
              <a:buFont typeface="Wingdings" panose="05000000000000000000" pitchFamily="2" charset="2"/>
              <a:buChar char="v"/>
            </a:pPr>
            <a:r>
              <a:rPr lang="en-US" sz="2400" dirty="0">
                <a:solidFill>
                  <a:schemeClr val="accent5">
                    <a:lumMod val="50000"/>
                  </a:schemeClr>
                </a:solidFill>
              </a:rPr>
              <a:t>Problem Statement</a:t>
            </a:r>
          </a:p>
          <a:p>
            <a:pPr marL="1097280" indent="-285750">
              <a:spcBef>
                <a:spcPts val="600"/>
              </a:spcBef>
              <a:spcAft>
                <a:spcPts val="600"/>
              </a:spcAft>
              <a:buFont typeface="Wingdings" panose="05000000000000000000" pitchFamily="2" charset="2"/>
              <a:buChar char="v"/>
            </a:pPr>
            <a:r>
              <a:rPr lang="en-US" sz="2400" dirty="0">
                <a:solidFill>
                  <a:schemeClr val="accent5">
                    <a:lumMod val="50000"/>
                  </a:schemeClr>
                </a:solidFill>
              </a:rPr>
              <a:t>Data Collection</a:t>
            </a:r>
          </a:p>
          <a:p>
            <a:pPr marL="1097280" indent="-285750">
              <a:spcBef>
                <a:spcPts val="600"/>
              </a:spcBef>
              <a:spcAft>
                <a:spcPts val="600"/>
              </a:spcAft>
              <a:buFont typeface="Wingdings" panose="05000000000000000000" pitchFamily="2" charset="2"/>
              <a:buChar char="v"/>
            </a:pPr>
            <a:r>
              <a:rPr lang="en-US" sz="2400" dirty="0">
                <a:solidFill>
                  <a:schemeClr val="accent5">
                    <a:lumMod val="50000"/>
                  </a:schemeClr>
                </a:solidFill>
              </a:rPr>
              <a:t>Pre-profiling &amp; Pre-processing</a:t>
            </a:r>
          </a:p>
          <a:p>
            <a:pPr marL="1097280" indent="-285750">
              <a:spcBef>
                <a:spcPts val="600"/>
              </a:spcBef>
              <a:spcAft>
                <a:spcPts val="600"/>
              </a:spcAft>
              <a:buFont typeface="Wingdings" panose="05000000000000000000" pitchFamily="2" charset="2"/>
              <a:buChar char="v"/>
            </a:pPr>
            <a:r>
              <a:rPr lang="en-US" sz="2400" dirty="0">
                <a:solidFill>
                  <a:schemeClr val="accent5">
                    <a:lumMod val="50000"/>
                  </a:schemeClr>
                </a:solidFill>
              </a:rPr>
              <a:t>Match Winners</a:t>
            </a:r>
          </a:p>
          <a:p>
            <a:pPr marL="1097280" indent="-285750">
              <a:spcBef>
                <a:spcPts val="600"/>
              </a:spcBef>
              <a:spcAft>
                <a:spcPts val="600"/>
              </a:spcAft>
              <a:buFont typeface="Wingdings" panose="05000000000000000000" pitchFamily="2" charset="2"/>
              <a:buChar char="v"/>
            </a:pPr>
            <a:r>
              <a:rPr lang="en-US" sz="2400" dirty="0">
                <a:solidFill>
                  <a:schemeClr val="accent5">
                    <a:lumMod val="50000"/>
                  </a:schemeClr>
                </a:solidFill>
              </a:rPr>
              <a:t>Batting Performance</a:t>
            </a:r>
          </a:p>
          <a:p>
            <a:pPr marL="1097280" indent="-285750">
              <a:spcBef>
                <a:spcPts val="600"/>
              </a:spcBef>
              <a:spcAft>
                <a:spcPts val="600"/>
              </a:spcAft>
              <a:buFont typeface="Wingdings" panose="05000000000000000000" pitchFamily="2" charset="2"/>
              <a:buChar char="v"/>
            </a:pPr>
            <a:r>
              <a:rPr lang="en-US" sz="2400" dirty="0">
                <a:solidFill>
                  <a:schemeClr val="accent5">
                    <a:lumMod val="50000"/>
                  </a:schemeClr>
                </a:solidFill>
              </a:rPr>
              <a:t>Bowling Performance</a:t>
            </a:r>
          </a:p>
          <a:p>
            <a:pPr marL="1097280" indent="-285750">
              <a:spcBef>
                <a:spcPts val="600"/>
              </a:spcBef>
              <a:spcAft>
                <a:spcPts val="600"/>
              </a:spcAft>
              <a:buFont typeface="Wingdings" panose="05000000000000000000" pitchFamily="2" charset="2"/>
              <a:buChar char="v"/>
            </a:pPr>
            <a:r>
              <a:rPr lang="en-US" sz="2400" dirty="0">
                <a:solidFill>
                  <a:schemeClr val="accent5">
                    <a:lumMod val="50000"/>
                  </a:schemeClr>
                </a:solidFill>
              </a:rPr>
              <a:t>Fielding Performance</a:t>
            </a:r>
          </a:p>
          <a:p>
            <a:pPr marL="1097280" indent="-285750">
              <a:spcBef>
                <a:spcPts val="600"/>
              </a:spcBef>
              <a:spcAft>
                <a:spcPts val="600"/>
              </a:spcAft>
              <a:buFont typeface="Wingdings" panose="05000000000000000000" pitchFamily="2" charset="2"/>
              <a:buChar char="v"/>
            </a:pPr>
            <a:r>
              <a:rPr lang="en-US" sz="2400" dirty="0">
                <a:solidFill>
                  <a:schemeClr val="accent5">
                    <a:lumMod val="50000"/>
                  </a:schemeClr>
                </a:solidFill>
              </a:rPr>
              <a:t>Conclusion or Summarization</a:t>
            </a:r>
          </a:p>
          <a:p>
            <a:pPr marL="1097280" indent="-285750">
              <a:spcBef>
                <a:spcPts val="600"/>
              </a:spcBef>
              <a:spcAft>
                <a:spcPts val="600"/>
              </a:spcAft>
              <a:buFont typeface="Wingdings" panose="05000000000000000000" pitchFamily="2" charset="2"/>
              <a:buChar char="v"/>
            </a:pPr>
            <a:r>
              <a:rPr lang="en-US" sz="2400" dirty="0">
                <a:solidFill>
                  <a:schemeClr val="accent5">
                    <a:lumMod val="50000"/>
                  </a:schemeClr>
                </a:solidFill>
              </a:rPr>
              <a:t>Actionable Insights </a:t>
            </a:r>
          </a:p>
        </p:txBody>
      </p:sp>
    </p:spTree>
    <p:extLst>
      <p:ext uri="{BB962C8B-B14F-4D97-AF65-F5344CB8AC3E}">
        <p14:creationId xmlns:p14="http://schemas.microsoft.com/office/powerpoint/2010/main" val="3716308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wearing a helmet&#10;&#10;Description automatically generated">
            <a:extLst>
              <a:ext uri="{FF2B5EF4-FFF2-40B4-BE49-F238E27FC236}">
                <a16:creationId xmlns:a16="http://schemas.microsoft.com/office/drawing/2014/main" id="{BC8AF807-C628-42FC-95C6-685F0EE57A2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4264" r="12837" b="-1"/>
          <a:stretch/>
        </p:blipFill>
        <p:spPr>
          <a:xfrm>
            <a:off x="7786846" y="1"/>
            <a:ext cx="4405154" cy="3776782"/>
          </a:xfrm>
          <a:custGeom>
            <a:avLst/>
            <a:gdLst/>
            <a:ahLst/>
            <a:cxnLst/>
            <a:rect l="l" t="t" r="r" b="b"/>
            <a:pathLst>
              <a:path w="4405154" h="3776782">
                <a:moveTo>
                  <a:pt x="279221" y="0"/>
                </a:moveTo>
                <a:lnTo>
                  <a:pt x="4405154" y="0"/>
                </a:lnTo>
                <a:lnTo>
                  <a:pt x="4405154" y="3055054"/>
                </a:lnTo>
                <a:lnTo>
                  <a:pt x="4266200" y="3181344"/>
                </a:lnTo>
                <a:cubicBezTo>
                  <a:pt x="3815461" y="3553326"/>
                  <a:pt x="3237603" y="3776782"/>
                  <a:pt x="2607554" y="3776782"/>
                </a:cubicBezTo>
                <a:cubicBezTo>
                  <a:pt x="1167442" y="3776782"/>
                  <a:pt x="0" y="2609341"/>
                  <a:pt x="0" y="1169228"/>
                </a:cubicBezTo>
                <a:cubicBezTo>
                  <a:pt x="0" y="809200"/>
                  <a:pt x="72965" y="466214"/>
                  <a:pt x="204915" y="154250"/>
                </a:cubicBezTo>
                <a:close/>
              </a:path>
            </a:pathLst>
          </a:custGeom>
          <a:effectLst>
            <a:softEdge rad="0"/>
          </a:effectLst>
        </p:spPr>
      </p:pic>
      <p:pic>
        <p:nvPicPr>
          <p:cNvPr id="14" name="Picture 13" descr="A picture containing grass, outdoor, person, player&#10;&#10;Description automatically generated">
            <a:extLst>
              <a:ext uri="{FF2B5EF4-FFF2-40B4-BE49-F238E27FC236}">
                <a16:creationId xmlns:a16="http://schemas.microsoft.com/office/drawing/2014/main" id="{11F33D1C-F7E7-4DD9-90F3-89B099F3FCD4}"/>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20689" b="-3"/>
          <a:stretch/>
        </p:blipFill>
        <p:spPr>
          <a:xfrm>
            <a:off x="8738478" y="3917271"/>
            <a:ext cx="3453522" cy="2950205"/>
          </a:xfrm>
          <a:custGeom>
            <a:avLst/>
            <a:gdLst/>
            <a:ahLst/>
            <a:cxnLst/>
            <a:rect l="l" t="t" r="r" b="b"/>
            <a:pathLst>
              <a:path w="3453522" h="2950205">
                <a:moveTo>
                  <a:pt x="1901420" y="0"/>
                </a:moveTo>
                <a:cubicBezTo>
                  <a:pt x="2492116" y="0"/>
                  <a:pt x="3019900" y="269355"/>
                  <a:pt x="3368648" y="691940"/>
                </a:cubicBezTo>
                <a:lnTo>
                  <a:pt x="3453522" y="805440"/>
                </a:lnTo>
                <a:lnTo>
                  <a:pt x="3453522" y="2950205"/>
                </a:lnTo>
                <a:lnTo>
                  <a:pt x="316036" y="2950205"/>
                </a:lnTo>
                <a:lnTo>
                  <a:pt x="229491" y="2807749"/>
                </a:lnTo>
                <a:cubicBezTo>
                  <a:pt x="83134" y="2538330"/>
                  <a:pt x="0" y="2229583"/>
                  <a:pt x="0" y="1901419"/>
                </a:cubicBezTo>
                <a:cubicBezTo>
                  <a:pt x="0" y="851294"/>
                  <a:pt x="851295" y="0"/>
                  <a:pt x="1901420" y="0"/>
                </a:cubicBezTo>
                <a:close/>
              </a:path>
            </a:pathLst>
          </a:custGeom>
          <a:effectLst>
            <a:softEdge rad="0"/>
          </a:effectLst>
        </p:spPr>
      </p:pic>
      <p:pic>
        <p:nvPicPr>
          <p:cNvPr id="19" name="Picture 18">
            <a:extLst>
              <a:ext uri="{FF2B5EF4-FFF2-40B4-BE49-F238E27FC236}">
                <a16:creationId xmlns:a16="http://schemas.microsoft.com/office/drawing/2014/main" id="{8557749F-B943-4D30-8F08-8AA92F25A8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43196263-C0D1-41CA-B195-126DB51903DA}"/>
              </a:ext>
            </a:extLst>
          </p:cNvPr>
          <p:cNvSpPr/>
          <p:nvPr/>
        </p:nvSpPr>
        <p:spPr>
          <a:xfrm>
            <a:off x="280516" y="182826"/>
            <a:ext cx="5020827" cy="1454051"/>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700" b="1" dirty="0">
                <a:solidFill>
                  <a:srgbClr val="000000"/>
                </a:solidFill>
                <a:latin typeface="+mj-lt"/>
                <a:ea typeface="+mj-ea"/>
                <a:cs typeface="+mj-cs"/>
              </a:rPr>
              <a:t>Which fielder has the taken the maximum number of catches?</a:t>
            </a:r>
          </a:p>
        </p:txBody>
      </p:sp>
      <p:sp>
        <p:nvSpPr>
          <p:cNvPr id="10" name="Rectangle 9">
            <a:extLst>
              <a:ext uri="{FF2B5EF4-FFF2-40B4-BE49-F238E27FC236}">
                <a16:creationId xmlns:a16="http://schemas.microsoft.com/office/drawing/2014/main" id="{8AB54BA1-CCC6-4FEA-BC57-48AAD223592B}"/>
              </a:ext>
            </a:extLst>
          </p:cNvPr>
          <p:cNvSpPr/>
          <p:nvPr/>
        </p:nvSpPr>
        <p:spPr>
          <a:xfrm>
            <a:off x="1002756" y="2410796"/>
            <a:ext cx="3482158" cy="713404"/>
          </a:xfrm>
          <a:prstGeom prst="rect">
            <a:avLst/>
          </a:prstGeom>
          <a:solidFill>
            <a:schemeClr val="accent1">
              <a:lumMod val="60000"/>
              <a:lumOff val="40000"/>
            </a:schemeClr>
          </a:solidFill>
        </p:spPr>
        <p:txBody>
          <a:bodyPr vert="horz" lIns="91440" tIns="45720" rIns="91440" bIns="45720" rtlCol="0" anchor="ctr">
            <a:normAutofit lnSpcReduction="10000"/>
          </a:bodyPr>
          <a:lstStyle/>
          <a:p>
            <a:pPr>
              <a:lnSpc>
                <a:spcPct val="90000"/>
              </a:lnSpc>
              <a:spcAft>
                <a:spcPts val="600"/>
              </a:spcAft>
            </a:pPr>
            <a:r>
              <a:rPr lang="en-US" b="1" dirty="0"/>
              <a:t>Inclusion: </a:t>
            </a:r>
            <a:r>
              <a:rPr lang="en-US" sz="1600" i="1" dirty="0"/>
              <a:t>'caught and bowled’ </a:t>
            </a:r>
            <a:r>
              <a:rPr lang="en-US" sz="1600" dirty="0"/>
              <a:t>cases are counted as catches under bowler’s name</a:t>
            </a:r>
          </a:p>
        </p:txBody>
      </p:sp>
      <p:pic>
        <p:nvPicPr>
          <p:cNvPr id="15" name="Picture 14">
            <a:extLst>
              <a:ext uri="{FF2B5EF4-FFF2-40B4-BE49-F238E27FC236}">
                <a16:creationId xmlns:a16="http://schemas.microsoft.com/office/drawing/2014/main" id="{7D14F50E-F26D-40E9-A99B-59F65FF75763}"/>
              </a:ext>
            </a:extLst>
          </p:cNvPr>
          <p:cNvPicPr>
            <a:picLocks noChangeAspect="1"/>
          </p:cNvPicPr>
          <p:nvPr/>
        </p:nvPicPr>
        <p:blipFill>
          <a:blip r:embed="rId5"/>
          <a:stretch>
            <a:fillRect/>
          </a:stretch>
        </p:blipFill>
        <p:spPr>
          <a:xfrm>
            <a:off x="4314825" y="-33315"/>
            <a:ext cx="3562350" cy="3124200"/>
          </a:xfrm>
          <a:prstGeom prst="rect">
            <a:avLst/>
          </a:prstGeom>
        </p:spPr>
      </p:pic>
      <p:pic>
        <p:nvPicPr>
          <p:cNvPr id="18" name="Picture 17" descr="Chart, bar chart&#10;&#10;Description automatically generated">
            <a:extLst>
              <a:ext uri="{FF2B5EF4-FFF2-40B4-BE49-F238E27FC236}">
                <a16:creationId xmlns:a16="http://schemas.microsoft.com/office/drawing/2014/main" id="{F5997AC6-4020-479A-8B3B-B0E8CEBD70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71" y="3058148"/>
            <a:ext cx="7560308" cy="3809328"/>
          </a:xfrm>
          <a:prstGeom prst="rect">
            <a:avLst/>
          </a:prstGeom>
        </p:spPr>
      </p:pic>
    </p:spTree>
    <p:extLst>
      <p:ext uri="{BB962C8B-B14F-4D97-AF65-F5344CB8AC3E}">
        <p14:creationId xmlns:p14="http://schemas.microsoft.com/office/powerpoint/2010/main" val="1489014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272D-09D7-4E63-90E7-A6C2390B0D5F}"/>
              </a:ext>
            </a:extLst>
          </p:cNvPr>
          <p:cNvSpPr>
            <a:spLocks noGrp="1"/>
          </p:cNvSpPr>
          <p:nvPr>
            <p:ph type="title"/>
          </p:nvPr>
        </p:nvSpPr>
        <p:spPr>
          <a:xfrm>
            <a:off x="481013" y="3752849"/>
            <a:ext cx="3290887" cy="2452687"/>
          </a:xfrm>
        </p:spPr>
        <p:txBody>
          <a:bodyPr anchor="ctr">
            <a:normAutofit/>
          </a:bodyPr>
          <a:lstStyle/>
          <a:p>
            <a:r>
              <a:rPr lang="en-US" sz="3600" b="1" dirty="0"/>
              <a:t>Conclusion or Summarization</a:t>
            </a:r>
          </a:p>
        </p:txBody>
      </p:sp>
      <p:pic>
        <p:nvPicPr>
          <p:cNvPr id="5" name="Picture 4" descr="A group of people in a room&#10;&#10;Description automatically generated">
            <a:extLst>
              <a:ext uri="{FF2B5EF4-FFF2-40B4-BE49-F238E27FC236}">
                <a16:creationId xmlns:a16="http://schemas.microsoft.com/office/drawing/2014/main" id="{90780B66-0343-40F1-8310-F2DAE6880F62}"/>
              </a:ext>
            </a:extLst>
          </p:cNvPr>
          <p:cNvPicPr>
            <a:picLocks noChangeAspect="1"/>
          </p:cNvPicPr>
          <p:nvPr/>
        </p:nvPicPr>
        <p:blipFill rotWithShape="1">
          <a:blip r:embed="rId2">
            <a:extLst>
              <a:ext uri="{28A0092B-C50C-407E-A947-70E740481C1C}">
                <a14:useLocalDpi xmlns:a14="http://schemas.microsoft.com/office/drawing/2010/main" val="0"/>
              </a:ext>
            </a:extLst>
          </a:blip>
          <a:srcRect t="19387" b="2650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01680121-DC16-47AB-BD5D-54F14262AB26}"/>
              </a:ext>
            </a:extLst>
          </p:cNvPr>
          <p:cNvSpPr>
            <a:spLocks noGrp="1"/>
          </p:cNvSpPr>
          <p:nvPr>
            <p:ph idx="1"/>
          </p:nvPr>
        </p:nvSpPr>
        <p:spPr>
          <a:xfrm>
            <a:off x="3363686" y="3752850"/>
            <a:ext cx="8345709" cy="2963636"/>
          </a:xfrm>
        </p:spPr>
        <p:txBody>
          <a:bodyPr anchor="ctr">
            <a:normAutofit/>
          </a:bodyPr>
          <a:lstStyle/>
          <a:p>
            <a:r>
              <a:rPr lang="en-US" sz="1400" dirty="0"/>
              <a:t>It is analyzed that the when it comes to most match winning performances then Chris Gayle tops the chart as he has received the Man of the Match Award maximum number </a:t>
            </a:r>
            <a:r>
              <a:rPr lang="en-US" sz="1400"/>
              <a:t>of times, </a:t>
            </a:r>
            <a:r>
              <a:rPr lang="en-US" sz="1400" dirty="0"/>
              <a:t>followed by AB.</a:t>
            </a:r>
            <a:r>
              <a:rPr lang="en-US" sz="1400"/>
              <a:t>de Villiers </a:t>
            </a:r>
            <a:r>
              <a:rPr lang="en-US" sz="1400" dirty="0"/>
              <a:t>and </a:t>
            </a:r>
            <a:r>
              <a:rPr lang="en-US" sz="1400"/>
              <a:t>Rohit Sharma. </a:t>
            </a:r>
            <a:r>
              <a:rPr lang="en-US" sz="1400" dirty="0"/>
              <a:t>This simply means that when it comes to winning the matches these players make the maximum impact and are most sought-after players in the bidding process </a:t>
            </a:r>
          </a:p>
          <a:p>
            <a:r>
              <a:rPr lang="en-US" sz="1400" dirty="0"/>
              <a:t>In the department of batting, overall best performers have been Suresh Raina, Virat Kohli and Rohit Sharma as their overall batting stats(runs, average, and strike rate) are balanced and at the top as well.</a:t>
            </a:r>
          </a:p>
          <a:p>
            <a:r>
              <a:rPr lang="en-US" sz="1400" dirty="0"/>
              <a:t>In the department of bowling, SL </a:t>
            </a:r>
            <a:r>
              <a:rPr lang="en-US" sz="1400" dirty="0" err="1"/>
              <a:t>Malinga</a:t>
            </a:r>
            <a:r>
              <a:rPr lang="en-US" sz="1400" dirty="0"/>
              <a:t> stands ahead from all other bowlers as his stats speak for his overall performance in the IPL. He is the leading wicket taker, along with the best strike rate and average. In the economy front also he is at overall no 3. The other bowlers who have also been very impactful in the IPL are Amit Mishra and PP Chawla.</a:t>
            </a:r>
          </a:p>
          <a:p>
            <a:r>
              <a:rPr lang="en-US" sz="1400" dirty="0"/>
              <a:t>Top catcher of the IPL has been KD Karthik, followed by SK Raina, so they also play an important role in their team's success in the IPL.</a:t>
            </a:r>
          </a:p>
        </p:txBody>
      </p:sp>
    </p:spTree>
    <p:extLst>
      <p:ext uri="{BB962C8B-B14F-4D97-AF65-F5344CB8AC3E}">
        <p14:creationId xmlns:p14="http://schemas.microsoft.com/office/powerpoint/2010/main" val="2124494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7F1E-F259-413F-87C1-32EAA384F027}"/>
              </a:ext>
            </a:extLst>
          </p:cNvPr>
          <p:cNvSpPr>
            <a:spLocks noGrp="1"/>
          </p:cNvSpPr>
          <p:nvPr>
            <p:ph type="title"/>
          </p:nvPr>
        </p:nvSpPr>
        <p:spPr>
          <a:xfrm>
            <a:off x="481013" y="3752849"/>
            <a:ext cx="3290887" cy="2452687"/>
          </a:xfrm>
        </p:spPr>
        <p:txBody>
          <a:bodyPr anchor="ctr">
            <a:normAutofit/>
          </a:bodyPr>
          <a:lstStyle/>
          <a:p>
            <a:r>
              <a:rPr lang="en-US" sz="3600" b="1"/>
              <a:t>Actionable Insights</a:t>
            </a:r>
          </a:p>
        </p:txBody>
      </p:sp>
      <p:pic>
        <p:nvPicPr>
          <p:cNvPr id="2050" name="Picture 2" descr="A group of men in a room&#10;&#10;Description automatically generated">
            <a:extLst>
              <a:ext uri="{FF2B5EF4-FFF2-40B4-BE49-F238E27FC236}">
                <a16:creationId xmlns:a16="http://schemas.microsoft.com/office/drawing/2014/main" id="{ABDAD200-9F30-4361-A018-6214AAC5F5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71" b="37838"/>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7306ED2-2824-4626-B727-34A82B20C11B}"/>
              </a:ext>
            </a:extLst>
          </p:cNvPr>
          <p:cNvSpPr>
            <a:spLocks noGrp="1"/>
          </p:cNvSpPr>
          <p:nvPr>
            <p:ph idx="1"/>
          </p:nvPr>
        </p:nvSpPr>
        <p:spPr>
          <a:xfrm>
            <a:off x="4223982" y="3752850"/>
            <a:ext cx="7485413" cy="2452687"/>
          </a:xfrm>
        </p:spPr>
        <p:txBody>
          <a:bodyPr anchor="ctr">
            <a:normAutofit/>
          </a:bodyPr>
          <a:lstStyle/>
          <a:p>
            <a:r>
              <a:rPr lang="en-US" sz="1500"/>
              <a:t>Franchise must make sure that they manage to get Chris Gayle, Virat Kohli and Rohit Sharma if they need to increase their winning chances.</a:t>
            </a:r>
          </a:p>
          <a:p>
            <a:endParaRPr lang="en-US" sz="1500"/>
          </a:p>
          <a:p>
            <a:r>
              <a:rPr lang="en-US" sz="1500"/>
              <a:t>To strengthen the batting of the team </a:t>
            </a:r>
            <a:r>
              <a:rPr lang="en-US" sz="1500" b="1" i="1"/>
              <a:t>Suresh Raina, Virat Kohli and Rohit Sharma </a:t>
            </a:r>
            <a:r>
              <a:rPr lang="en-US" sz="1500"/>
              <a:t>must be included in the teams. Suresh Raina and Rohit Sharma belong to Chennai SuperKings and Mumbai Indians Respectively who are 2 top teams in IPL so far.</a:t>
            </a:r>
          </a:p>
          <a:p>
            <a:endParaRPr lang="en-US" sz="1500"/>
          </a:p>
          <a:p>
            <a:r>
              <a:rPr lang="en-US" sz="1500"/>
              <a:t>To strengthen the bowling of the team </a:t>
            </a:r>
            <a:r>
              <a:rPr lang="en-US" sz="1500" b="1" i="1"/>
              <a:t>SL Malinga</a:t>
            </a:r>
            <a:r>
              <a:rPr lang="en-US" sz="1500"/>
              <a:t> should definitely be considered. No Doubt why Mumbai Indians is the team with maximum no of titles under their name.</a:t>
            </a:r>
          </a:p>
        </p:txBody>
      </p:sp>
    </p:spTree>
    <p:extLst>
      <p:ext uri="{BB962C8B-B14F-4D97-AF65-F5344CB8AC3E}">
        <p14:creationId xmlns:p14="http://schemas.microsoft.com/office/powerpoint/2010/main" val="4250118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15C23DF-B4B0-4D51-9946-6AB2E0861CE6}"/>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Thank You</a:t>
            </a:r>
          </a:p>
        </p:txBody>
      </p:sp>
    </p:spTree>
    <p:extLst>
      <p:ext uri="{BB962C8B-B14F-4D97-AF65-F5344CB8AC3E}">
        <p14:creationId xmlns:p14="http://schemas.microsoft.com/office/powerpoint/2010/main" val="1925953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C7A7-7418-4978-A2C0-8709BD32B0EC}"/>
              </a:ext>
            </a:extLst>
          </p:cNvPr>
          <p:cNvSpPr>
            <a:spLocks noGrp="1"/>
          </p:cNvSpPr>
          <p:nvPr>
            <p:ph type="title"/>
          </p:nvPr>
        </p:nvSpPr>
        <p:spPr>
          <a:xfrm>
            <a:off x="655320" y="365125"/>
            <a:ext cx="5120114" cy="1692794"/>
          </a:xfrm>
        </p:spPr>
        <p:txBody>
          <a:bodyPr>
            <a:normAutofit/>
          </a:bodyPr>
          <a:lstStyle/>
          <a:p>
            <a:r>
              <a:rPr lang="en-US" b="1" dirty="0">
                <a:latin typeface="+mn-lt"/>
              </a:rPr>
              <a:t>Problem Statement</a:t>
            </a:r>
          </a:p>
        </p:txBody>
      </p:sp>
      <p:cxnSp>
        <p:nvCxnSpPr>
          <p:cNvPr id="22" name="Straight Arrow Connector 1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C220CD0-201C-42B6-9969-524DBC263E60}"/>
              </a:ext>
            </a:extLst>
          </p:cNvPr>
          <p:cNvSpPr>
            <a:spLocks noGrp="1"/>
          </p:cNvSpPr>
          <p:nvPr>
            <p:ph idx="1"/>
          </p:nvPr>
        </p:nvSpPr>
        <p:spPr>
          <a:xfrm>
            <a:off x="655321" y="2575034"/>
            <a:ext cx="5120113" cy="3462228"/>
          </a:xfrm>
        </p:spPr>
        <p:txBody>
          <a:bodyPr>
            <a:normAutofit/>
          </a:bodyPr>
          <a:lstStyle/>
          <a:p>
            <a:r>
              <a:rPr lang="en-US" sz="1800" b="1" dirty="0">
                <a:solidFill>
                  <a:schemeClr val="tx1">
                    <a:lumMod val="95000"/>
                    <a:lumOff val="5000"/>
                  </a:schemeClr>
                </a:solidFill>
              </a:rPr>
              <a:t>The Indian Premier League (IPL)</a:t>
            </a:r>
            <a:r>
              <a:rPr lang="en-US" sz="1800" dirty="0">
                <a:solidFill>
                  <a:schemeClr val="tx1">
                    <a:lumMod val="95000"/>
                    <a:lumOff val="5000"/>
                  </a:schemeClr>
                </a:solidFill>
              </a:rPr>
              <a:t> is a professional Twenty20 cricket league in India contested every year by eight teams representing eight different cities in India. </a:t>
            </a:r>
          </a:p>
          <a:p>
            <a:endParaRPr lang="en-US" sz="1800" dirty="0">
              <a:solidFill>
                <a:schemeClr val="tx1">
                  <a:lumMod val="95000"/>
                  <a:lumOff val="5000"/>
                </a:schemeClr>
              </a:solidFill>
            </a:endParaRPr>
          </a:p>
          <a:p>
            <a:r>
              <a:rPr lang="en-US" sz="1800" dirty="0">
                <a:solidFill>
                  <a:schemeClr val="tx1">
                    <a:lumMod val="95000"/>
                    <a:lumOff val="5000"/>
                  </a:schemeClr>
                </a:solidFill>
              </a:rPr>
              <a:t>By analyzing the players on different aspects like </a:t>
            </a:r>
            <a:r>
              <a:rPr lang="en-US" sz="1800" b="1" dirty="0">
                <a:solidFill>
                  <a:schemeClr val="tx1">
                    <a:lumMod val="95000"/>
                    <a:lumOff val="5000"/>
                  </a:schemeClr>
                </a:solidFill>
              </a:rPr>
              <a:t>Batting, Bowling and Fielding</a:t>
            </a:r>
            <a:r>
              <a:rPr lang="en-US" sz="1800" dirty="0">
                <a:solidFill>
                  <a:schemeClr val="tx1">
                    <a:lumMod val="95000"/>
                    <a:lumOff val="5000"/>
                  </a:schemeClr>
                </a:solidFill>
              </a:rPr>
              <a:t>, let us try to find the </a:t>
            </a:r>
            <a:r>
              <a:rPr lang="en-US" sz="1800" b="1" dirty="0">
                <a:solidFill>
                  <a:schemeClr val="tx1">
                    <a:lumMod val="95000"/>
                    <a:lumOff val="5000"/>
                  </a:schemeClr>
                </a:solidFill>
              </a:rPr>
              <a:t>value they add to their teams</a:t>
            </a:r>
            <a:r>
              <a:rPr lang="en-US" sz="1800" dirty="0">
                <a:solidFill>
                  <a:schemeClr val="tx1">
                    <a:lumMod val="95000"/>
                    <a:lumOff val="5000"/>
                  </a:schemeClr>
                </a:solidFill>
              </a:rPr>
              <a:t> and thus the role they play in winning the tournament. </a:t>
            </a:r>
          </a:p>
        </p:txBody>
      </p:sp>
      <p:pic>
        <p:nvPicPr>
          <p:cNvPr id="5" name="Picture 4" descr="A group of people in costumes&#10;&#10;Description automatically generated">
            <a:extLst>
              <a:ext uri="{FF2B5EF4-FFF2-40B4-BE49-F238E27FC236}">
                <a16:creationId xmlns:a16="http://schemas.microsoft.com/office/drawing/2014/main" id="{59F92CD1-CE01-43F8-AE44-6173D43038EE}"/>
              </a:ext>
            </a:extLst>
          </p:cNvPr>
          <p:cNvPicPr>
            <a:picLocks noChangeAspect="1"/>
          </p:cNvPicPr>
          <p:nvPr/>
        </p:nvPicPr>
        <p:blipFill rotWithShape="1">
          <a:blip r:embed="rId2">
            <a:extLst>
              <a:ext uri="{28A0092B-C50C-407E-A947-70E740481C1C}">
                <a14:useLocalDpi xmlns:a14="http://schemas.microsoft.com/office/drawing/2010/main" val="0"/>
              </a:ext>
            </a:extLst>
          </a:blip>
          <a:srcRect l="128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885645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table, sitting, standing, game&#10;&#10;Description automatically generated">
            <a:extLst>
              <a:ext uri="{FF2B5EF4-FFF2-40B4-BE49-F238E27FC236}">
                <a16:creationId xmlns:a16="http://schemas.microsoft.com/office/drawing/2014/main" id="{C2736E6F-9CCD-4C00-9B3E-23AA45A66AA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34350" r="15302"/>
          <a:stretch/>
        </p:blipFill>
        <p:spPr>
          <a:xfrm>
            <a:off x="5797543" y="10"/>
            <a:ext cx="6394152" cy="6857990"/>
          </a:xfrm>
          <a:prstGeom prst="rect">
            <a:avLst/>
          </a:prstGeom>
        </p:spPr>
      </p:pic>
      <p:pic>
        <p:nvPicPr>
          <p:cNvPr id="67" name="Picture 56">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4A13C7A7-7418-4978-A2C0-8709BD32B0EC}"/>
              </a:ext>
            </a:extLst>
          </p:cNvPr>
          <p:cNvSpPr>
            <a:spLocks noGrp="1"/>
          </p:cNvSpPr>
          <p:nvPr>
            <p:ph type="title"/>
          </p:nvPr>
        </p:nvSpPr>
        <p:spPr>
          <a:xfrm>
            <a:off x="804998" y="798445"/>
            <a:ext cx="4803636" cy="1311664"/>
          </a:xfrm>
        </p:spPr>
        <p:txBody>
          <a:bodyPr>
            <a:normAutofit/>
          </a:bodyPr>
          <a:lstStyle/>
          <a:p>
            <a:r>
              <a:rPr lang="en-US" b="1">
                <a:solidFill>
                  <a:srgbClr val="000000"/>
                </a:solidFill>
                <a:latin typeface="+mn-lt"/>
              </a:rPr>
              <a:t>Data Collection</a:t>
            </a:r>
          </a:p>
        </p:txBody>
      </p:sp>
      <p:sp>
        <p:nvSpPr>
          <p:cNvPr id="3" name="Content Placeholder 2">
            <a:extLst>
              <a:ext uri="{FF2B5EF4-FFF2-40B4-BE49-F238E27FC236}">
                <a16:creationId xmlns:a16="http://schemas.microsoft.com/office/drawing/2014/main" id="{1C220CD0-201C-42B6-9969-524DBC263E60}"/>
              </a:ext>
            </a:extLst>
          </p:cNvPr>
          <p:cNvSpPr>
            <a:spLocks noGrp="1"/>
          </p:cNvSpPr>
          <p:nvPr>
            <p:ph idx="1"/>
          </p:nvPr>
        </p:nvSpPr>
        <p:spPr>
          <a:xfrm>
            <a:off x="804997" y="2272143"/>
            <a:ext cx="4706803" cy="3788830"/>
          </a:xfrm>
        </p:spPr>
        <p:txBody>
          <a:bodyPr anchor="ctr">
            <a:normAutofit/>
          </a:bodyPr>
          <a:lstStyle/>
          <a:p>
            <a:r>
              <a:rPr lang="en-US" sz="1700" b="1">
                <a:solidFill>
                  <a:srgbClr val="000000"/>
                </a:solidFill>
              </a:rPr>
              <a:t>Match Details dataset:</a:t>
            </a:r>
            <a:r>
              <a:rPr lang="en-US" sz="1700">
                <a:solidFill>
                  <a:srgbClr val="000000"/>
                </a:solidFill>
              </a:rPr>
              <a:t> Matches played in every season from 2008 to 2018 in the IPL(Indian Premiere League).</a:t>
            </a:r>
          </a:p>
          <a:p>
            <a:r>
              <a:rPr lang="en-US" sz="1700">
                <a:solidFill>
                  <a:srgbClr val="000000"/>
                </a:solidFill>
              </a:rPr>
              <a:t>Source: </a:t>
            </a:r>
            <a:r>
              <a:rPr lang="en-US" sz="1700">
                <a:solidFill>
                  <a:srgbClr val="000000"/>
                </a:solidFill>
                <a:hlinkClick r:id="rId4">
                  <a:extLst>
                    <a:ext uri="{A12FA001-AC4F-418D-AE19-62706E023703}">
                      <ahyp:hlinkClr xmlns:ahyp="http://schemas.microsoft.com/office/drawing/2018/hyperlinkcolor" val="tx"/>
                    </a:ext>
                  </a:extLst>
                </a:hlinkClick>
              </a:rPr>
              <a:t>https://raw.githubusercontent.com/insaid2018/Term-1/master/Data/Projects/matches.csv</a:t>
            </a:r>
            <a:endParaRPr lang="en-US" sz="1700">
              <a:solidFill>
                <a:srgbClr val="000000"/>
              </a:solidFill>
            </a:endParaRPr>
          </a:p>
          <a:p>
            <a:pPr marL="0" indent="0">
              <a:buNone/>
            </a:pPr>
            <a:endParaRPr lang="en-US" sz="1700" b="1">
              <a:solidFill>
                <a:srgbClr val="000000"/>
              </a:solidFill>
            </a:endParaRPr>
          </a:p>
          <a:p>
            <a:r>
              <a:rPr lang="en-US" sz="1700" b="1">
                <a:solidFill>
                  <a:srgbClr val="000000"/>
                </a:solidFill>
              </a:rPr>
              <a:t>Delivery Details dataset: </a:t>
            </a:r>
            <a:r>
              <a:rPr lang="en-US" sz="1700">
                <a:solidFill>
                  <a:srgbClr val="000000"/>
                </a:solidFill>
              </a:rPr>
              <a:t>Delivery Level Detail(ball by ball) for every season from 2008 to 2018 in the IPL(Indian Premiere League)</a:t>
            </a:r>
          </a:p>
          <a:p>
            <a:r>
              <a:rPr lang="en-US" sz="1700">
                <a:solidFill>
                  <a:srgbClr val="000000"/>
                </a:solidFill>
              </a:rPr>
              <a:t>Source: </a:t>
            </a:r>
            <a:r>
              <a:rPr lang="en-US" sz="1700">
                <a:solidFill>
                  <a:srgbClr val="000000"/>
                </a:solidFill>
                <a:hlinkClick r:id="rId5">
                  <a:extLst>
                    <a:ext uri="{A12FA001-AC4F-418D-AE19-62706E023703}">
                      <ahyp:hlinkClr xmlns:ahyp="http://schemas.microsoft.com/office/drawing/2018/hyperlinkcolor" val="tx"/>
                    </a:ext>
                  </a:extLst>
                </a:hlinkClick>
              </a:rPr>
              <a:t>https://raw.githubusercontent.com/insaid2018/Term-1/master/Data/Projects/deliveries.csv</a:t>
            </a:r>
            <a:endParaRPr lang="en-US" sz="1700">
              <a:solidFill>
                <a:srgbClr val="000000"/>
              </a:solidFill>
            </a:endParaRPr>
          </a:p>
          <a:p>
            <a:endParaRPr lang="en-US" sz="1700">
              <a:solidFill>
                <a:srgbClr val="000000"/>
              </a:solidFill>
            </a:endParaRPr>
          </a:p>
        </p:txBody>
      </p:sp>
    </p:spTree>
    <p:extLst>
      <p:ext uri="{BB962C8B-B14F-4D97-AF65-F5344CB8AC3E}">
        <p14:creationId xmlns:p14="http://schemas.microsoft.com/office/powerpoint/2010/main" val="835046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C7A7-7418-4978-A2C0-8709BD32B0EC}"/>
              </a:ext>
            </a:extLst>
          </p:cNvPr>
          <p:cNvSpPr>
            <a:spLocks noGrp="1"/>
          </p:cNvSpPr>
          <p:nvPr>
            <p:ph type="title"/>
          </p:nvPr>
        </p:nvSpPr>
        <p:spPr>
          <a:xfrm>
            <a:off x="655320" y="365125"/>
            <a:ext cx="5120114" cy="1692794"/>
          </a:xfrm>
        </p:spPr>
        <p:txBody>
          <a:bodyPr>
            <a:normAutofit/>
          </a:bodyPr>
          <a:lstStyle/>
          <a:p>
            <a:r>
              <a:rPr lang="en-US" b="1" dirty="0">
                <a:latin typeface="+mn-lt"/>
              </a:rPr>
              <a:t>Pre-Profiling</a:t>
            </a:r>
            <a:br>
              <a:rPr lang="en-US" b="1" dirty="0">
                <a:latin typeface="+mn-lt"/>
              </a:rPr>
            </a:br>
            <a:r>
              <a:rPr lang="en-US" b="1" dirty="0">
                <a:latin typeface="+mn-lt"/>
              </a:rPr>
              <a:t>&amp; Pre-processing</a:t>
            </a:r>
          </a:p>
        </p:txBody>
      </p:sp>
      <p:sp>
        <p:nvSpPr>
          <p:cNvPr id="3" name="Content Placeholder 2">
            <a:extLst>
              <a:ext uri="{FF2B5EF4-FFF2-40B4-BE49-F238E27FC236}">
                <a16:creationId xmlns:a16="http://schemas.microsoft.com/office/drawing/2014/main" id="{1C220CD0-201C-42B6-9969-524DBC263E60}"/>
              </a:ext>
            </a:extLst>
          </p:cNvPr>
          <p:cNvSpPr>
            <a:spLocks noGrp="1"/>
          </p:cNvSpPr>
          <p:nvPr>
            <p:ph idx="1"/>
          </p:nvPr>
        </p:nvSpPr>
        <p:spPr>
          <a:xfrm>
            <a:off x="655321" y="2575034"/>
            <a:ext cx="5120113" cy="3462228"/>
          </a:xfrm>
        </p:spPr>
        <p:txBody>
          <a:bodyPr>
            <a:normAutofit/>
          </a:bodyPr>
          <a:lstStyle/>
          <a:p>
            <a:pPr>
              <a:buFont typeface="Wingdings" panose="05000000000000000000" pitchFamily="2" charset="2"/>
              <a:buChar char="Ø"/>
            </a:pPr>
            <a:r>
              <a:rPr lang="en-US" sz="1800" dirty="0">
                <a:solidFill>
                  <a:schemeClr val="tx1">
                    <a:lumMod val="95000"/>
                    <a:lumOff val="5000"/>
                  </a:schemeClr>
                </a:solidFill>
              </a:rPr>
              <a:t>Joining the 2 Datasets to form a consolidated dataset</a:t>
            </a:r>
          </a:p>
          <a:p>
            <a:pPr>
              <a:buFont typeface="Wingdings" panose="05000000000000000000" pitchFamily="2" charset="2"/>
              <a:buChar char="Ø"/>
            </a:pPr>
            <a:r>
              <a:rPr lang="en-US" sz="1800" dirty="0"/>
              <a:t>Drop redundant columns like 'date', 'umpire1', 'umpire2', 'umpire3 etc.</a:t>
            </a:r>
          </a:p>
          <a:p>
            <a:pPr marL="0" indent="0">
              <a:buNone/>
            </a:pPr>
            <a:r>
              <a:rPr lang="en-US" sz="2000" b="1" dirty="0"/>
              <a:t>Observations &amp; Actions:</a:t>
            </a:r>
          </a:p>
          <a:p>
            <a:r>
              <a:rPr lang="en-US" sz="1800" dirty="0"/>
              <a:t>Missing Values in the ‘City’</a:t>
            </a:r>
          </a:p>
          <a:p>
            <a:r>
              <a:rPr lang="en-US" sz="1800" dirty="0"/>
              <a:t>All the missing city column has 'Dubai International Cricket Stadium' as venue</a:t>
            </a:r>
          </a:p>
          <a:p>
            <a:r>
              <a:rPr lang="en-US" sz="1800" dirty="0"/>
              <a:t>Replace those city values by ‘Dubai’</a:t>
            </a:r>
          </a:p>
        </p:txBody>
      </p:sp>
      <p:pic>
        <p:nvPicPr>
          <p:cNvPr id="8" name="Picture 7" descr="A picture containing grass, standing, person, game&#10;&#10;Description automatically generated">
            <a:extLst>
              <a:ext uri="{FF2B5EF4-FFF2-40B4-BE49-F238E27FC236}">
                <a16:creationId xmlns:a16="http://schemas.microsoft.com/office/drawing/2014/main" id="{91BA0618-E3FB-4889-8F4C-39B01024E8EF}"/>
              </a:ext>
            </a:extLst>
          </p:cNvPr>
          <p:cNvPicPr>
            <a:picLocks noChangeAspect="1"/>
          </p:cNvPicPr>
          <p:nvPr/>
        </p:nvPicPr>
        <p:blipFill rotWithShape="1">
          <a:blip r:embed="rId2">
            <a:extLst>
              <a:ext uri="{28A0092B-C50C-407E-A947-70E740481C1C}">
                <a14:useLocalDpi xmlns:a14="http://schemas.microsoft.com/office/drawing/2010/main" val="0"/>
              </a:ext>
            </a:extLst>
          </a:blip>
          <a:srcRect l="31329" r="7223" b="-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41441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that is standing in the grass&#10;&#10;Description automatically generated">
            <a:extLst>
              <a:ext uri="{FF2B5EF4-FFF2-40B4-BE49-F238E27FC236}">
                <a16:creationId xmlns:a16="http://schemas.microsoft.com/office/drawing/2014/main" id="{42B8CEC3-BA23-4079-8FCA-C2709FEC28A4}"/>
              </a:ext>
            </a:extLst>
          </p:cNvPr>
          <p:cNvPicPr>
            <a:picLocks noChangeAspect="1"/>
          </p:cNvPicPr>
          <p:nvPr/>
        </p:nvPicPr>
        <p:blipFill rotWithShape="1">
          <a:blip r:embed="rId2">
            <a:extLst>
              <a:ext uri="{28A0092B-C50C-407E-A947-70E740481C1C}">
                <a14:useLocalDpi xmlns:a14="http://schemas.microsoft.com/office/drawing/2010/main" val="0"/>
              </a:ext>
            </a:extLst>
          </a:blip>
          <a:srcRect l="3951" r="8049" b="-1"/>
          <a:stretch/>
        </p:blipFill>
        <p:spPr>
          <a:xfrm>
            <a:off x="20" y="10"/>
            <a:ext cx="12191980" cy="6857990"/>
          </a:xfrm>
          <a:prstGeom prst="rect">
            <a:avLst/>
          </a:prstGeom>
        </p:spPr>
      </p:pic>
      <p:sp>
        <p:nvSpPr>
          <p:cNvPr id="17"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3C7A7-7418-4978-A2C0-8709BD32B0E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dirty="0">
                <a:solidFill>
                  <a:schemeClr val="tx1">
                    <a:lumMod val="85000"/>
                    <a:lumOff val="15000"/>
                  </a:schemeClr>
                </a:solidFill>
              </a:rPr>
              <a:t>Player Performance Analysis</a:t>
            </a:r>
          </a:p>
        </p:txBody>
      </p:sp>
      <p:cxnSp>
        <p:nvCxnSpPr>
          <p:cNvPr id="18"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725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6D55C2-4A10-48B8-A528-24CCDF3B48F0}"/>
              </a:ext>
            </a:extLst>
          </p:cNvPr>
          <p:cNvPicPr>
            <a:picLocks noChangeAspect="1"/>
          </p:cNvPicPr>
          <p:nvPr/>
        </p:nvPicPr>
        <p:blipFill rotWithShape="1">
          <a:blip r:embed="rId2">
            <a:alphaModFix/>
          </a:blip>
          <a:srcRect r="12520" b="-2"/>
          <a:stretch/>
        </p:blipFill>
        <p:spPr>
          <a:xfrm>
            <a:off x="7786846" y="1"/>
            <a:ext cx="4405154" cy="3776782"/>
          </a:xfrm>
          <a:custGeom>
            <a:avLst/>
            <a:gdLst/>
            <a:ahLst/>
            <a:cxnLst/>
            <a:rect l="l" t="t" r="r" b="b"/>
            <a:pathLst>
              <a:path w="4405154" h="3776782">
                <a:moveTo>
                  <a:pt x="279221" y="0"/>
                </a:moveTo>
                <a:lnTo>
                  <a:pt x="4405154" y="0"/>
                </a:lnTo>
                <a:lnTo>
                  <a:pt x="4405154" y="3055054"/>
                </a:lnTo>
                <a:lnTo>
                  <a:pt x="4266200" y="3181344"/>
                </a:lnTo>
                <a:cubicBezTo>
                  <a:pt x="3815461" y="3553326"/>
                  <a:pt x="3237603" y="3776782"/>
                  <a:pt x="2607554" y="3776782"/>
                </a:cubicBezTo>
                <a:cubicBezTo>
                  <a:pt x="1167442" y="3776782"/>
                  <a:pt x="0" y="2609341"/>
                  <a:pt x="0" y="1169228"/>
                </a:cubicBezTo>
                <a:cubicBezTo>
                  <a:pt x="0" y="809200"/>
                  <a:pt x="72965" y="466214"/>
                  <a:pt x="204915" y="154250"/>
                </a:cubicBezTo>
                <a:close/>
              </a:path>
            </a:pathLst>
          </a:custGeom>
          <a:effectLst>
            <a:softEdge rad="0"/>
          </a:effectLst>
        </p:spPr>
      </p:pic>
      <p:pic>
        <p:nvPicPr>
          <p:cNvPr id="8" name="Picture 7" descr="A person jumping in the air&#10;&#10;Description automatically generated">
            <a:extLst>
              <a:ext uri="{FF2B5EF4-FFF2-40B4-BE49-F238E27FC236}">
                <a16:creationId xmlns:a16="http://schemas.microsoft.com/office/drawing/2014/main" id="{B7247C2D-64E1-400E-B7D3-4D37C489296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8652" r="7647" b="-4"/>
          <a:stretch/>
        </p:blipFill>
        <p:spPr>
          <a:xfrm>
            <a:off x="8738478" y="3917271"/>
            <a:ext cx="3453522" cy="2950205"/>
          </a:xfrm>
          <a:custGeom>
            <a:avLst/>
            <a:gdLst/>
            <a:ahLst/>
            <a:cxnLst/>
            <a:rect l="l" t="t" r="r" b="b"/>
            <a:pathLst>
              <a:path w="3453522" h="2950205">
                <a:moveTo>
                  <a:pt x="1901420" y="0"/>
                </a:moveTo>
                <a:cubicBezTo>
                  <a:pt x="2492116" y="0"/>
                  <a:pt x="3019900" y="269355"/>
                  <a:pt x="3368648" y="691940"/>
                </a:cubicBezTo>
                <a:lnTo>
                  <a:pt x="3453522" y="805440"/>
                </a:lnTo>
                <a:lnTo>
                  <a:pt x="3453522" y="2950205"/>
                </a:lnTo>
                <a:lnTo>
                  <a:pt x="316036" y="2950205"/>
                </a:lnTo>
                <a:lnTo>
                  <a:pt x="229491" y="2807749"/>
                </a:lnTo>
                <a:cubicBezTo>
                  <a:pt x="83134" y="2538330"/>
                  <a:pt x="0" y="2229583"/>
                  <a:pt x="0" y="1901419"/>
                </a:cubicBezTo>
                <a:cubicBezTo>
                  <a:pt x="0" y="851294"/>
                  <a:pt x="851295" y="0"/>
                  <a:pt x="1901420" y="0"/>
                </a:cubicBezTo>
                <a:close/>
              </a:path>
            </a:pathLst>
          </a:custGeom>
          <a:effectLst>
            <a:softEdge rad="0"/>
          </a:effectLst>
        </p:spPr>
      </p:pic>
      <p:pic>
        <p:nvPicPr>
          <p:cNvPr id="14" name="Picture 13">
            <a:extLst>
              <a:ext uri="{FF2B5EF4-FFF2-40B4-BE49-F238E27FC236}">
                <a16:creationId xmlns:a16="http://schemas.microsoft.com/office/drawing/2014/main" id="{8557749F-B943-4D30-8F08-8AA92F25A8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5539ACD7-A9CD-4A26-A2A5-F52F430E38CB}"/>
              </a:ext>
            </a:extLst>
          </p:cNvPr>
          <p:cNvSpPr/>
          <p:nvPr/>
        </p:nvSpPr>
        <p:spPr>
          <a:xfrm>
            <a:off x="336132" y="972023"/>
            <a:ext cx="4282740" cy="245697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solidFill>
                  <a:srgbClr val="000000"/>
                </a:solidFill>
              </a:rPr>
              <a:t>Man of the Match</a:t>
            </a:r>
            <a:r>
              <a:rPr lang="en-US" dirty="0">
                <a:solidFill>
                  <a:srgbClr val="000000"/>
                </a:solidFill>
              </a:rPr>
              <a:t> </a:t>
            </a:r>
            <a:r>
              <a:rPr lang="en-US" sz="1600" dirty="0">
                <a:solidFill>
                  <a:srgbClr val="000000"/>
                </a:solidFill>
              </a:rPr>
              <a:t>award is given to the outstanding player, who makes the most impact, in a particular match</a:t>
            </a:r>
          </a:p>
          <a:p>
            <a:pPr indent="-228600">
              <a:lnSpc>
                <a:spcPct val="90000"/>
              </a:lnSpc>
              <a:spcAft>
                <a:spcPts val="600"/>
              </a:spcAft>
              <a:buFont typeface="Arial" panose="020B0604020202020204" pitchFamily="34" charset="0"/>
              <a:buChar char="•"/>
            </a:pPr>
            <a:endParaRPr lang="en-US" sz="2000" dirty="0">
              <a:solidFill>
                <a:srgbClr val="000000"/>
              </a:solidFill>
            </a:endParaRPr>
          </a:p>
        </p:txBody>
      </p:sp>
      <p:sp>
        <p:nvSpPr>
          <p:cNvPr id="11" name="Rectangle 10">
            <a:extLst>
              <a:ext uri="{FF2B5EF4-FFF2-40B4-BE49-F238E27FC236}">
                <a16:creationId xmlns:a16="http://schemas.microsoft.com/office/drawing/2014/main" id="{2A9BCC65-F5BF-4AA6-9D6B-FABCA6FF29B2}"/>
              </a:ext>
            </a:extLst>
          </p:cNvPr>
          <p:cNvSpPr/>
          <p:nvPr/>
        </p:nvSpPr>
        <p:spPr>
          <a:xfrm>
            <a:off x="287134" y="166087"/>
            <a:ext cx="4630554" cy="1400383"/>
          </a:xfrm>
          <a:prstGeom prst="rect">
            <a:avLst/>
          </a:prstGeom>
        </p:spPr>
        <p:txBody>
          <a:bodyPr wrap="square">
            <a:spAutoFit/>
          </a:bodyPr>
          <a:lstStyle/>
          <a:p>
            <a:r>
              <a:rPr lang="en-US" sz="3700" b="1" dirty="0">
                <a:solidFill>
                  <a:srgbClr val="000000"/>
                </a:solidFill>
                <a:latin typeface="+mj-lt"/>
                <a:ea typeface="+mj-ea"/>
                <a:cs typeface="+mj-cs"/>
              </a:rPr>
              <a:t>Match Winner:</a:t>
            </a:r>
            <a:r>
              <a:rPr lang="en-US" sz="2000" b="1" dirty="0">
                <a:solidFill>
                  <a:srgbClr val="000000"/>
                </a:solidFill>
                <a:latin typeface="+mj-lt"/>
                <a:ea typeface="+mj-ea"/>
                <a:cs typeface="+mj-cs"/>
              </a:rPr>
              <a:t> Which Player received highest Player of Match awards?</a:t>
            </a:r>
          </a:p>
          <a:p>
            <a:endParaRPr lang="en-US" sz="2800" dirty="0"/>
          </a:p>
        </p:txBody>
      </p:sp>
      <p:pic>
        <p:nvPicPr>
          <p:cNvPr id="20" name="Picture 19" descr="Chart, bar chart&#10;&#10;Description automatically generated">
            <a:extLst>
              <a:ext uri="{FF2B5EF4-FFF2-40B4-BE49-F238E27FC236}">
                <a16:creationId xmlns:a16="http://schemas.microsoft.com/office/drawing/2014/main" id="{47488322-D8F7-4F3D-9CAB-06B163D361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91" y="3045529"/>
            <a:ext cx="7873151" cy="3750766"/>
          </a:xfrm>
          <a:prstGeom prst="rect">
            <a:avLst/>
          </a:prstGeom>
        </p:spPr>
      </p:pic>
      <p:pic>
        <p:nvPicPr>
          <p:cNvPr id="21" name="Picture 20">
            <a:extLst>
              <a:ext uri="{FF2B5EF4-FFF2-40B4-BE49-F238E27FC236}">
                <a16:creationId xmlns:a16="http://schemas.microsoft.com/office/drawing/2014/main" id="{8E0E5098-9F2A-41B3-B9FB-3E91C4479709}"/>
              </a:ext>
            </a:extLst>
          </p:cNvPr>
          <p:cNvPicPr>
            <a:picLocks noChangeAspect="1"/>
          </p:cNvPicPr>
          <p:nvPr/>
        </p:nvPicPr>
        <p:blipFill>
          <a:blip r:embed="rId6"/>
          <a:stretch>
            <a:fillRect/>
          </a:stretch>
        </p:blipFill>
        <p:spPr>
          <a:xfrm>
            <a:off x="4832113" y="90382"/>
            <a:ext cx="2867025" cy="2981325"/>
          </a:xfrm>
          <a:prstGeom prst="rect">
            <a:avLst/>
          </a:prstGeom>
        </p:spPr>
      </p:pic>
    </p:spTree>
    <p:extLst>
      <p:ext uri="{BB962C8B-B14F-4D97-AF65-F5344CB8AC3E}">
        <p14:creationId xmlns:p14="http://schemas.microsoft.com/office/powerpoint/2010/main" val="176489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8A1DA39-4C28-4400-AD1E-403961EF8099}"/>
              </a:ext>
            </a:extLst>
          </p:cNvPr>
          <p:cNvSpPr>
            <a:spLocks noGrp="1"/>
          </p:cNvSpPr>
          <p:nvPr>
            <p:ph type="title"/>
          </p:nvPr>
        </p:nvSpPr>
        <p:spPr>
          <a:xfrm>
            <a:off x="6094105" y="802955"/>
            <a:ext cx="4977976" cy="1454051"/>
          </a:xfrm>
        </p:spPr>
        <p:txBody>
          <a:bodyPr>
            <a:normAutofit/>
          </a:bodyPr>
          <a:lstStyle/>
          <a:p>
            <a:r>
              <a:rPr lang="en-US" b="1" dirty="0">
                <a:latin typeface="+mn-lt"/>
              </a:rPr>
              <a:t>Batting performance</a:t>
            </a:r>
          </a:p>
        </p:txBody>
      </p:sp>
      <p:sp>
        <p:nvSpPr>
          <p:cNvPr id="20"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baseball player pitching a ball on a field&#10;&#10;Description automatically generated">
            <a:extLst>
              <a:ext uri="{FF2B5EF4-FFF2-40B4-BE49-F238E27FC236}">
                <a16:creationId xmlns:a16="http://schemas.microsoft.com/office/drawing/2014/main" id="{42E8ADD2-3B8B-47C5-8F5A-593AB8AEA3B3}"/>
              </a:ext>
            </a:extLst>
          </p:cNvPr>
          <p:cNvPicPr>
            <a:picLocks noChangeAspect="1"/>
          </p:cNvPicPr>
          <p:nvPr/>
        </p:nvPicPr>
        <p:blipFill rotWithShape="1">
          <a:blip r:embed="rId3">
            <a:alphaModFix/>
          </a:blip>
          <a:srcRect l="14665" r="21800"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DD95D654-C11E-4AED-8DE9-42342DDE6E12}"/>
              </a:ext>
            </a:extLst>
          </p:cNvPr>
          <p:cNvSpPr>
            <a:spLocks noGrp="1"/>
          </p:cNvSpPr>
          <p:nvPr>
            <p:ph idx="1"/>
          </p:nvPr>
        </p:nvSpPr>
        <p:spPr>
          <a:xfrm>
            <a:off x="6090573" y="2421682"/>
            <a:ext cx="5614875" cy="3639289"/>
          </a:xfrm>
        </p:spPr>
        <p:txBody>
          <a:bodyPr anchor="ctr">
            <a:normAutofit/>
          </a:bodyPr>
          <a:lstStyle/>
          <a:p>
            <a:pPr marL="0" indent="0">
              <a:buNone/>
            </a:pPr>
            <a:r>
              <a:rPr lang="en-US" sz="2000" dirty="0">
                <a:solidFill>
                  <a:schemeClr val="tx1">
                    <a:lumMod val="95000"/>
                    <a:lumOff val="5000"/>
                  </a:schemeClr>
                </a:solidFill>
              </a:rPr>
              <a:t>While identifying the batting effectiveness of a player, we need to analyze the below 3 parameters:</a:t>
            </a:r>
          </a:p>
          <a:p>
            <a:pPr marL="0" indent="0">
              <a:buNone/>
            </a:pPr>
            <a:endParaRPr lang="en-US" sz="2000" dirty="0">
              <a:solidFill>
                <a:schemeClr val="tx1">
                  <a:lumMod val="95000"/>
                  <a:lumOff val="5000"/>
                </a:schemeClr>
              </a:solidFill>
            </a:endParaRPr>
          </a:p>
          <a:p>
            <a:pPr lvl="1">
              <a:lnSpc>
                <a:spcPct val="150000"/>
              </a:lnSpc>
              <a:buFont typeface="Wingdings" panose="05000000000000000000" pitchFamily="2" charset="2"/>
              <a:buChar char="q"/>
            </a:pPr>
            <a:r>
              <a:rPr lang="en-US" sz="1800" dirty="0">
                <a:solidFill>
                  <a:schemeClr val="tx1">
                    <a:lumMod val="95000"/>
                    <a:lumOff val="5000"/>
                  </a:schemeClr>
                </a:solidFill>
              </a:rPr>
              <a:t>Run scored by the batman</a:t>
            </a:r>
          </a:p>
          <a:p>
            <a:pPr lvl="1">
              <a:lnSpc>
                <a:spcPct val="150000"/>
              </a:lnSpc>
              <a:buFont typeface="Wingdings" panose="05000000000000000000" pitchFamily="2" charset="2"/>
              <a:buChar char="q"/>
            </a:pPr>
            <a:r>
              <a:rPr lang="en-US" sz="1800" dirty="0">
                <a:solidFill>
                  <a:schemeClr val="tx1">
                    <a:lumMod val="95000"/>
                    <a:lumOff val="5000"/>
                  </a:schemeClr>
                </a:solidFill>
              </a:rPr>
              <a:t>Batting Average</a:t>
            </a:r>
          </a:p>
          <a:p>
            <a:pPr lvl="1">
              <a:lnSpc>
                <a:spcPct val="150000"/>
              </a:lnSpc>
              <a:buFont typeface="Wingdings" panose="05000000000000000000" pitchFamily="2" charset="2"/>
              <a:buChar char="q"/>
            </a:pPr>
            <a:r>
              <a:rPr lang="en-US" sz="1800" dirty="0">
                <a:solidFill>
                  <a:schemeClr val="tx1">
                    <a:lumMod val="95000"/>
                    <a:lumOff val="5000"/>
                  </a:schemeClr>
                </a:solidFill>
              </a:rPr>
              <a:t>Strike Rate</a:t>
            </a:r>
          </a:p>
        </p:txBody>
      </p:sp>
    </p:spTree>
    <p:extLst>
      <p:ext uri="{BB962C8B-B14F-4D97-AF65-F5344CB8AC3E}">
        <p14:creationId xmlns:p14="http://schemas.microsoft.com/office/powerpoint/2010/main" val="2812526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196263-C0D1-41CA-B195-126DB51903DA}"/>
              </a:ext>
            </a:extLst>
          </p:cNvPr>
          <p:cNvSpPr/>
          <p:nvPr/>
        </p:nvSpPr>
        <p:spPr>
          <a:xfrm>
            <a:off x="3160261" y="487680"/>
            <a:ext cx="5871479" cy="661720"/>
          </a:xfrm>
          <a:prstGeom prst="rect">
            <a:avLst/>
          </a:prstGeom>
        </p:spPr>
        <p:txBody>
          <a:bodyPr wrap="none">
            <a:spAutoFit/>
          </a:bodyPr>
          <a:lstStyle/>
          <a:p>
            <a:r>
              <a:rPr lang="en-US" sz="3700" b="1" dirty="0">
                <a:solidFill>
                  <a:srgbClr val="000000"/>
                </a:solidFill>
                <a:latin typeface="+mj-lt"/>
                <a:ea typeface="+mj-ea"/>
                <a:cs typeface="+mj-cs"/>
              </a:rPr>
              <a:t>Who is the highest run getter?</a:t>
            </a:r>
          </a:p>
        </p:txBody>
      </p:sp>
      <p:pic>
        <p:nvPicPr>
          <p:cNvPr id="3" name="Picture 2" descr="Chart, bar chart&#10;&#10;Description automatically generated">
            <a:extLst>
              <a:ext uri="{FF2B5EF4-FFF2-40B4-BE49-F238E27FC236}">
                <a16:creationId xmlns:a16="http://schemas.microsoft.com/office/drawing/2014/main" id="{D792F868-B267-4C2B-9BA0-68F670FEA05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707570" y="2231572"/>
            <a:ext cx="7565573" cy="3875315"/>
          </a:xfrm>
          <a:prstGeom prst="rect">
            <a:avLst/>
          </a:prstGeom>
        </p:spPr>
      </p:pic>
      <p:pic>
        <p:nvPicPr>
          <p:cNvPr id="2" name="Picture 1">
            <a:extLst>
              <a:ext uri="{FF2B5EF4-FFF2-40B4-BE49-F238E27FC236}">
                <a16:creationId xmlns:a16="http://schemas.microsoft.com/office/drawing/2014/main" id="{F3ECAC32-1D1D-4F14-8217-1234EBA07A58}"/>
              </a:ext>
            </a:extLst>
          </p:cNvPr>
          <p:cNvPicPr>
            <a:picLocks noChangeAspect="1"/>
          </p:cNvPicPr>
          <p:nvPr/>
        </p:nvPicPr>
        <p:blipFill>
          <a:blip r:embed="rId3"/>
          <a:stretch>
            <a:fillRect/>
          </a:stretch>
        </p:blipFill>
        <p:spPr>
          <a:xfrm>
            <a:off x="8533480" y="1088573"/>
            <a:ext cx="3212206" cy="5018314"/>
          </a:xfrm>
          <a:prstGeom prst="rect">
            <a:avLst/>
          </a:prstGeom>
          <a:effectLst>
            <a:softEdge rad="127000"/>
          </a:effectLst>
        </p:spPr>
      </p:pic>
    </p:spTree>
    <p:extLst>
      <p:ext uri="{BB962C8B-B14F-4D97-AF65-F5344CB8AC3E}">
        <p14:creationId xmlns:p14="http://schemas.microsoft.com/office/powerpoint/2010/main" val="4117929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994</Words>
  <Application>Microsoft Office PowerPoint</Application>
  <PresentationFormat>Widescreen</PresentationFormat>
  <Paragraphs>92</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Calibri(body)</vt:lpstr>
      <vt:lpstr>Rockwell</vt:lpstr>
      <vt:lpstr>Wingdings</vt:lpstr>
      <vt:lpstr>Office Theme</vt:lpstr>
      <vt:lpstr>Exploratory Data Analysis on IPL</vt:lpstr>
      <vt:lpstr>Table of Contents</vt:lpstr>
      <vt:lpstr>Problem Statement</vt:lpstr>
      <vt:lpstr>Data Collection</vt:lpstr>
      <vt:lpstr>Pre-Profiling &amp; Pre-processing</vt:lpstr>
      <vt:lpstr>Player Performance Analysis</vt:lpstr>
      <vt:lpstr>PowerPoint Presentation</vt:lpstr>
      <vt:lpstr>Batting performance</vt:lpstr>
      <vt:lpstr>PowerPoint Presentation</vt:lpstr>
      <vt:lpstr>PowerPoint Presentation</vt:lpstr>
      <vt:lpstr>PowerPoint Presentation</vt:lpstr>
      <vt:lpstr>PowerPoint Presentation</vt:lpstr>
      <vt:lpstr>Bowling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or Summarization</vt:lpstr>
      <vt:lpstr>Actionable Insights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on IPL</dc:title>
  <dc:creator>Painuly, Anoop</dc:creator>
  <cp:lastModifiedBy>Shradha Uniyal</cp:lastModifiedBy>
  <cp:revision>7</cp:revision>
  <dcterms:created xsi:type="dcterms:W3CDTF">2020-10-05T17:51:43Z</dcterms:created>
  <dcterms:modified xsi:type="dcterms:W3CDTF">2021-07-20T16:37:34Z</dcterms:modified>
</cp:coreProperties>
</file>